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36"/>
  </p:notesMasterIdLst>
  <p:handoutMasterIdLst>
    <p:handoutMasterId r:id="rId37"/>
  </p:handoutMasterIdLst>
  <p:sldIdLst>
    <p:sldId id="314" r:id="rId2"/>
    <p:sldId id="277" r:id="rId3"/>
    <p:sldId id="257" r:id="rId4"/>
    <p:sldId id="279" r:id="rId5"/>
    <p:sldId id="282" r:id="rId6"/>
    <p:sldId id="283" r:id="rId7"/>
    <p:sldId id="284" r:id="rId8"/>
    <p:sldId id="289" r:id="rId9"/>
    <p:sldId id="286" r:id="rId10"/>
    <p:sldId id="290" r:id="rId11"/>
    <p:sldId id="291" r:id="rId12"/>
    <p:sldId id="262" r:id="rId13"/>
    <p:sldId id="264" r:id="rId14"/>
    <p:sldId id="273" r:id="rId15"/>
    <p:sldId id="311" r:id="rId16"/>
    <p:sldId id="300" r:id="rId17"/>
    <p:sldId id="322" r:id="rId18"/>
    <p:sldId id="309" r:id="rId19"/>
    <p:sldId id="323" r:id="rId20"/>
    <p:sldId id="306" r:id="rId21"/>
    <p:sldId id="271" r:id="rId22"/>
    <p:sldId id="292" r:id="rId23"/>
    <p:sldId id="293" r:id="rId24"/>
    <p:sldId id="272" r:id="rId25"/>
    <p:sldId id="274" r:id="rId26"/>
    <p:sldId id="307" r:id="rId27"/>
    <p:sldId id="297" r:id="rId28"/>
    <p:sldId id="298" r:id="rId29"/>
    <p:sldId id="312" r:id="rId30"/>
    <p:sldId id="302" r:id="rId31"/>
    <p:sldId id="276" r:id="rId32"/>
    <p:sldId id="303" r:id="rId33"/>
    <p:sldId id="305" r:id="rId34"/>
    <p:sldId id="313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Halec" initials="DH" lastIdx="1" clrIdx="0">
    <p:extLst>
      <p:ext uri="{19B8F6BF-5375-455C-9EA6-DF929625EA0E}">
        <p15:presenceInfo xmlns:p15="http://schemas.microsoft.com/office/powerpoint/2012/main" userId="0c1fb4598c88af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AC1A902-E4B0-E19C-EC7D-0C1E7857B1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E01F92-A0FA-959B-22B8-9AC45E6900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6785E-E32D-4741-A6F6-E79EF10239BD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9F9EDE-D2E7-C132-ECE1-6F5AF7D1B6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17E53F-8A82-B256-7DDA-FFC70C598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2E15E-9E75-4241-922B-636D93F7F8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56358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C50CB-6949-4BAE-B037-3E8B5C7FAF7B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A9EC1-50D7-48E1-A999-38FB9303E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1171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AD96D0-ED0C-D8D9-5BA0-40AE5195A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05E40A-C331-768D-067C-57F6D5CE2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5D2FFC-35B9-219E-3E22-90783FEE8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6921-960C-40C8-8B90-EA4DA574C002}" type="datetime1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B41879-600C-A887-5F1D-1D4657D9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7C3AEA-8C2F-6F0A-DFB8-8105544C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0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F541BA-FCD3-9C42-7136-04B63641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B24E99-BF4D-DB50-6171-B593D4AA4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2B8FEE-93BC-FCAF-1BF4-58FF41B79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F1C3-2CAC-45A2-A5E8-85B78F497C2F}" type="datetime1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B7E08C-4093-AD62-6F7B-488140B9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86EC1F-A07E-015A-A9FE-6815BC3D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58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6819B7-2819-2FC1-A3FA-09D7D5456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CCD746-BB95-F6BE-DF20-11EBE952A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DC40B7-9C2F-FC9B-0A73-9B452811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F66B-5929-46A5-AB23-C583FE5730BA}" type="datetime1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3EC34A-E947-201A-AE82-DB2AC6E4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41894-5F30-041C-0636-D94B03E3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93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35908-C0EA-24E7-03DD-3A876690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D5BD1C-0355-B107-DEE6-F841D16A2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B84B13-8C87-9D74-B273-E04D6D16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14BA3-3976-4093-9419-F7AC9AF40A74}" type="datetime1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7C9341-5AFB-9E5A-C456-47492A1B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40BC6F-DC5F-DD66-F78F-53BD726E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42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2369C4-995C-1CED-45ED-948BA39C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C953B7-72E8-1B94-3228-15FFA2864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FE5C69-6FD5-D210-B196-FE85CE84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FB82-9915-44CA-B1D0-EB093F39B43F}" type="datetime1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74E5F3-60D1-EE45-C832-7F81917E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B1BBDE-FC75-3AAA-441D-D92D8108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61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90329-FE4A-32BA-7980-BFBCD7B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DD4D02-659D-3B02-73EA-D04C6FF5D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29FAF3-AF64-DAAE-0FC6-28CCFC0AA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7B4905-D07B-6478-69C9-6CEE3A15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7235-2F6A-4443-813D-46206F7E65BB}" type="datetime1">
              <a:rPr lang="fr-FR" smtClean="0"/>
              <a:t>12/02/2026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0D0835-4AD7-11E1-A311-4B1315BD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9C44FE-3AFF-E2A9-47CB-860D8B93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58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78AF9D-73D2-79CD-4485-6E6AB9C0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4B7002-2509-D862-38F3-E421B3A6E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5B19CC-DF7D-D473-CBF8-AB78BFA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BD339C-6320-72F4-DA9C-BBD95CFED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F64001-26F3-A1DD-988B-6803C7B4F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AA1FEC-0569-12BB-202F-E0650AF7D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9A1B-4760-4758-8474-D70D71A681E0}" type="datetime1">
              <a:rPr lang="fr-FR" smtClean="0"/>
              <a:t>12/02/2026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23BF09-03EE-93FD-6664-EFFFDEA0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2D61440-84E6-8C0D-E5AB-8B3C3AC25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97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1B49F-0C87-D7F5-F038-EE76E552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A6660E-82E8-F7B7-AF8C-2F265DF3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D060-8F3D-49A9-9E11-997CE6900F6F}" type="datetime1">
              <a:rPr lang="fr-FR" smtClean="0"/>
              <a:t>12/02/2026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B3471F-95BC-535A-804D-77CB2CECB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E40D8B-C7DF-C823-CA47-BC5ED428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94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8F54FB0-3E33-BA97-03CF-DF7E5CD1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8E79-8F04-47F6-9892-7ABCC81572B5}" type="datetime1">
              <a:rPr lang="fr-FR" smtClean="0"/>
              <a:t>12/02/2026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6E15D8-42EE-9AE8-591A-C0BBA4CED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22C963-37FC-6BC4-AFE0-898B7E9D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04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E2A72-35B6-4832-C9A6-2918A0F0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1165AD-CE6E-E43D-F218-2875B6662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56A6A8-7DE0-925C-E9D9-5B9D52A4F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E3F96E-2E21-9325-06CE-D1CF6B4C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487-482C-44C6-B35A-924357C11759}" type="datetime1">
              <a:rPr lang="fr-FR" smtClean="0"/>
              <a:t>12/02/2026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0042A2-89A5-FD91-88DB-6919F058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2EE066-AF8A-946C-CD42-A8B5047C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9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3DB20-05FF-0989-AFFE-040BC642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8F7DC5-F661-18DD-6F31-31A822ED8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2A7E27-ED5B-3614-4FCB-17F7AC3C5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57FC3-AB6F-4A00-8A8A-95B53566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50F47-6CA6-4A05-9A66-9C0F863D586F}" type="datetime1">
              <a:rPr lang="fr-FR" smtClean="0"/>
              <a:t>12/02/2026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577A0F-18ED-9D0D-B3F3-B424AABA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5164C2-B5EA-7932-DB40-B2824DD4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4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AA8A5C-CE7B-BDE2-20AD-663A29A8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EB2F7D-CF6D-56A8-7D5F-40B0166BD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B87368-EAAF-FF69-530D-AC71F237E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E1DF8-4C15-4FC5-ABCF-79E115F23B39}" type="datetime1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3FC48-F97D-0C4F-55C4-89C1F1C21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Amicale Seniors 12 fevrier 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FDAE7F-7076-50E6-A7A8-C7C1A4240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29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7.emf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7.emf"/><Relationship Id="rId7" Type="http://schemas.openxmlformats.org/officeDocument/2006/relationships/image" Target="../media/image57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s://www.payasso.fr/asgolfbresson/reglemen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www.golfbresson-as.f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.emf"/><Relationship Id="rId7" Type="http://schemas.openxmlformats.org/officeDocument/2006/relationships/image" Target="../media/image67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3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72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E5BE0-E6FB-748C-7395-99E7288B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345" y="0"/>
            <a:ext cx="6915571" cy="1691139"/>
          </a:xfrm>
        </p:spPr>
        <p:txBody>
          <a:bodyPr/>
          <a:lstStyle/>
          <a:p>
            <a:pPr algn="ctr"/>
            <a:r>
              <a:rPr lang="fr-FR" b="1" dirty="0"/>
              <a:t>Bilan Amicale Seniors 2025</a:t>
            </a:r>
            <a:br>
              <a:rPr lang="fr-FR" b="1" dirty="0"/>
            </a:br>
            <a:r>
              <a:rPr lang="fr-FR" b="1" dirty="0"/>
              <a:t>Programme 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8571DA-4656-42C7-A5B6-17A8BE75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6186-57F5-4636-BB89-E0084C6CFE5B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1E92B0-91C6-2CE5-1443-087D0EC30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71079">
            <a:off x="1087479" y="2032920"/>
            <a:ext cx="2795193" cy="20963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FD4844-B07A-BAC6-40E7-8C9FBFA66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81445">
            <a:off x="9001556" y="1783761"/>
            <a:ext cx="2993045" cy="22447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B9A34D-23F0-3734-2C0E-DFD15EB5E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70685">
            <a:off x="8594479" y="3906308"/>
            <a:ext cx="3163883" cy="23729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A4E7A5-B00C-6094-8E7E-E11B5DE54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23638">
            <a:off x="1719291" y="4103546"/>
            <a:ext cx="2637915" cy="197843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03A5793-1031-18F7-953F-13B23CAB1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576" y="1534047"/>
            <a:ext cx="3028107" cy="22710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E7D157-AFC4-8C1D-E6A5-338C502FC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744" y="3957225"/>
            <a:ext cx="3028107" cy="227108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FACAC7-982E-3CA5-AD10-0E4841EB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Amicale Seniors 12 </a:t>
            </a:r>
            <a:r>
              <a:rPr lang="fr-FR" dirty="0" err="1"/>
              <a:t>fevrier</a:t>
            </a:r>
            <a:r>
              <a:rPr lang="fr-FR" dirty="0"/>
              <a:t> 2026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5EA8F0-EDC4-AEA9-C6CE-C9DDE090C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2F708-0BE9-73E3-1FFB-4137647A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1" y="280874"/>
            <a:ext cx="8911687" cy="1280890"/>
          </a:xfrm>
        </p:spPr>
        <p:txBody>
          <a:bodyPr/>
          <a:lstStyle/>
          <a:p>
            <a:pPr algn="ctr"/>
            <a:r>
              <a:rPr lang="fr-FR" sz="3600" b="1" dirty="0"/>
              <a:t>Les Interclubs 2024</a:t>
            </a:r>
            <a:br>
              <a:rPr lang="fr-FR" sz="3600" b="1" dirty="0"/>
            </a:br>
            <a:r>
              <a:rPr lang="fr-FR" b="1" dirty="0"/>
              <a:t>Seniors Bresson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EF3AF4-B37A-A5C8-080D-2B357450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FF7B22FB-8484-2DC6-2AD7-CA7D93BB7BE2}"/>
              </a:ext>
            </a:extLst>
          </p:cNvPr>
          <p:cNvSpPr txBox="1">
            <a:spLocks/>
          </p:cNvSpPr>
          <p:nvPr/>
        </p:nvSpPr>
        <p:spPr>
          <a:xfrm>
            <a:off x="680350" y="2425373"/>
            <a:ext cx="10812712" cy="429610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8600" b="1" dirty="0"/>
              <a:t>CDA : 5 clubs (Aix les Bains, </a:t>
            </a:r>
            <a:r>
              <a:rPr lang="fr-FR" sz="8600" b="1" dirty="0" err="1"/>
              <a:t>Corrençon</a:t>
            </a:r>
            <a:r>
              <a:rPr lang="fr-FR" sz="8600" b="1" dirty="0"/>
              <a:t>, Golf des Alpes, Villette d’</a:t>
            </a:r>
            <a:r>
              <a:rPr lang="fr-FR" sz="8600" b="1" dirty="0" err="1"/>
              <a:t>Anthon</a:t>
            </a:r>
            <a:r>
              <a:rPr lang="fr-FR" sz="8600" b="1" dirty="0"/>
              <a:t>, Bresson)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8600" b="1" dirty="0"/>
          </a:p>
          <a:p>
            <a:pPr marL="0" indent="0">
              <a:buFont typeface="Wingdings 3" charset="2"/>
              <a:buNone/>
            </a:pPr>
            <a:endParaRPr lang="fr-FR" sz="8600" b="1" dirty="0">
              <a:latin typeface="Arial Black" panose="020B0A04020102020204" pitchFamily="34" charset="0"/>
            </a:endParaRPr>
          </a:p>
          <a:p>
            <a:pPr marL="0" indent="0">
              <a:buFont typeface="Wingdings 3" charset="2"/>
              <a:buNone/>
            </a:pPr>
            <a:r>
              <a:rPr lang="fr-FR" sz="8600" b="1" dirty="0">
                <a:latin typeface="Arial Black" panose="020B0A04020102020204" pitchFamily="34" charset="0"/>
              </a:rPr>
              <a:t>GOLF des Alpes: 813 points,         Golf de Bresson: 788 points      </a:t>
            </a:r>
          </a:p>
          <a:p>
            <a:pPr marL="0" indent="0">
              <a:buFont typeface="Wingdings 3" charset="2"/>
              <a:buNone/>
            </a:pPr>
            <a:r>
              <a:rPr lang="fr-FR" sz="8600" b="1" dirty="0">
                <a:latin typeface="Arial Black" panose="020B0A04020102020204" pitchFamily="34" charset="0"/>
              </a:rPr>
              <a:t>   </a:t>
            </a:r>
          </a:p>
          <a:p>
            <a:pPr marL="0" indent="0">
              <a:buFont typeface="Wingdings 3" charset="2"/>
              <a:buNone/>
            </a:pPr>
            <a:r>
              <a:rPr lang="fr-FR" sz="8600" b="1" dirty="0">
                <a:latin typeface="Arial Black" panose="020B0A04020102020204" pitchFamily="34" charset="0"/>
              </a:rPr>
              <a:t>Aix les Bains: 703 points, </a:t>
            </a:r>
            <a:r>
              <a:rPr lang="fr-FR" sz="8600" b="1" dirty="0" err="1">
                <a:latin typeface="Arial Black" panose="020B0A04020102020204" pitchFamily="34" charset="0"/>
              </a:rPr>
              <a:t>Corrençon</a:t>
            </a:r>
            <a:r>
              <a:rPr lang="fr-FR" sz="8600" b="1" dirty="0">
                <a:latin typeface="Arial Black" panose="020B0A04020102020204" pitchFamily="34" charset="0"/>
              </a:rPr>
              <a:t> 674 points,</a:t>
            </a:r>
          </a:p>
          <a:p>
            <a:pPr marL="0" indent="0">
              <a:buFont typeface="Wingdings 3" charset="2"/>
              <a:buNone/>
            </a:pPr>
            <a:endParaRPr lang="fr-FR" sz="8600" b="1" dirty="0">
              <a:latin typeface="Arial Black" panose="020B0A04020102020204" pitchFamily="34" charset="0"/>
            </a:endParaRPr>
          </a:p>
          <a:p>
            <a:pPr marL="0" indent="0">
              <a:buFont typeface="Wingdings 3" charset="2"/>
              <a:buNone/>
            </a:pPr>
            <a:r>
              <a:rPr lang="fr-FR" sz="8600" b="1" dirty="0">
                <a:latin typeface="Arial Black" panose="020B0A04020102020204" pitchFamily="34" charset="0"/>
              </a:rPr>
              <a:t> Villette d’</a:t>
            </a:r>
            <a:r>
              <a:rPr lang="fr-FR" sz="8600" b="1" dirty="0" err="1">
                <a:latin typeface="Arial Black" panose="020B0A04020102020204" pitchFamily="34" charset="0"/>
              </a:rPr>
              <a:t>Anthon</a:t>
            </a:r>
            <a:r>
              <a:rPr lang="fr-FR" sz="8600" b="1" dirty="0">
                <a:latin typeface="Arial Black" panose="020B0A04020102020204" pitchFamily="34" charset="0"/>
              </a:rPr>
              <a:t> : 509 points</a:t>
            </a:r>
          </a:p>
          <a:p>
            <a:pPr marL="0" indent="0">
              <a:buFont typeface="Wingdings 3" charset="2"/>
              <a:buNone/>
            </a:pPr>
            <a:r>
              <a:rPr lang="fr-FR" sz="8600" b="1" dirty="0"/>
              <a:t>   	 </a:t>
            </a:r>
          </a:p>
          <a:p>
            <a:pPr marL="0" indent="0">
              <a:buFont typeface="Wingdings 3" charset="2"/>
              <a:buNone/>
            </a:pPr>
            <a:r>
              <a:rPr lang="fr-FR" sz="8600" b="1" dirty="0"/>
              <a:t>       </a:t>
            </a:r>
          </a:p>
          <a:p>
            <a:pPr marL="0" indent="0">
              <a:buFont typeface="Wingdings 3" charset="2"/>
              <a:buNone/>
            </a:pPr>
            <a:r>
              <a:rPr lang="fr-FR" b="1" dirty="0"/>
              <a:t>         </a:t>
            </a:r>
          </a:p>
          <a:p>
            <a:pPr marL="0" indent="0">
              <a:buFont typeface="Wingdings 3" charset="2"/>
              <a:buNone/>
            </a:pPr>
            <a:endParaRPr lang="fr-FR" sz="2900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A37DCE-1D19-BEFD-2807-EF15DE74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10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D229FE-EE42-44F7-086E-06E4492F0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E76247-BC98-0C94-6445-756967D8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6064" y="284217"/>
            <a:ext cx="2543615" cy="19961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9830FCD-356A-DBCD-72FA-50354EEC0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0832" y="4017744"/>
            <a:ext cx="2881335" cy="216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9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2F708-0BE9-73E3-1FFB-4137647A7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0804" y="310155"/>
            <a:ext cx="9078217" cy="1404325"/>
          </a:xfrm>
        </p:spPr>
        <p:txBody>
          <a:bodyPr>
            <a:normAutofit fontScale="90000"/>
          </a:bodyPr>
          <a:lstStyle/>
          <a:p>
            <a:r>
              <a:rPr lang="fr-FR" dirty="0"/>
              <a:t>Les Interclubs 2025</a:t>
            </a:r>
            <a:br>
              <a:rPr lang="fr-FR" dirty="0"/>
            </a:br>
            <a:r>
              <a:rPr lang="fr-FR" dirty="0"/>
              <a:t>Seniors Bresson</a:t>
            </a:r>
          </a:p>
        </p:txBody>
      </p:sp>
      <p:sp>
        <p:nvSpPr>
          <p:cNvPr id="13" name="Sous-titre 12">
            <a:extLst>
              <a:ext uri="{FF2B5EF4-FFF2-40B4-BE49-F238E27FC236}">
                <a16:creationId xmlns:a16="http://schemas.microsoft.com/office/drawing/2014/main" id="{FA781D4C-C355-2031-BC2B-9EE03EA4B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327" y="2445656"/>
            <a:ext cx="10244865" cy="3582193"/>
          </a:xfrm>
        </p:spPr>
        <p:txBody>
          <a:bodyPr>
            <a:normAutofit fontScale="92500" lnSpcReduction="20000"/>
          </a:bodyPr>
          <a:lstStyle/>
          <a:p>
            <a:r>
              <a:rPr lang="fr-FR" sz="3600" dirty="0"/>
              <a:t>Les rencontres Amicales</a:t>
            </a:r>
          </a:p>
          <a:p>
            <a:endParaRPr lang="fr-FR" sz="3600" dirty="0"/>
          </a:p>
          <a:p>
            <a:pPr algn="l"/>
            <a:r>
              <a:rPr lang="fr-FR" sz="3600" dirty="0"/>
              <a:t>Amicale Salvagny/ Bresson</a:t>
            </a:r>
          </a:p>
          <a:p>
            <a:pPr algn="l"/>
            <a:r>
              <a:rPr lang="fr-FR" sz="3600" dirty="0"/>
              <a:t>        Salvagny: 342        Bresson: 350</a:t>
            </a:r>
          </a:p>
          <a:p>
            <a:pPr algn="l"/>
            <a:endParaRPr lang="fr-FR" sz="3600" dirty="0"/>
          </a:p>
          <a:p>
            <a:pPr algn="l"/>
            <a:r>
              <a:rPr lang="fr-FR" sz="3600" dirty="0"/>
              <a:t>Amicale Bresson/ Charmeil</a:t>
            </a:r>
          </a:p>
          <a:p>
            <a:pPr algn="l"/>
            <a:r>
              <a:rPr lang="fr-FR" sz="3600" dirty="0"/>
              <a:t>    Charmeil: 165                     Bresson: 205   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D7E781-D143-D5E3-15A8-B091B30A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07F7478-AEE2-203D-8DCC-852E9755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3463306-D915-E395-280C-EA913186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D15396-B1DF-47F7-C13B-EC1F62BE4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525" y="1138036"/>
            <a:ext cx="2242908" cy="16821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9B62D3-263C-729B-F018-8A4F3086F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540" y="4823314"/>
            <a:ext cx="2672318" cy="20042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694BEF-B80D-FEF2-9ABB-F969B41DF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8060" y="463550"/>
            <a:ext cx="2616201" cy="19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39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A2DE2-38A0-4A17-9616-6859C1070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b="1" dirty="0"/>
              <a:t>Seniors Bresson 2025</a:t>
            </a:r>
            <a:br>
              <a:rPr lang="fr-FR" b="1" dirty="0"/>
            </a:br>
            <a:r>
              <a:rPr lang="fr-FR" sz="3100" b="1" dirty="0"/>
              <a:t>ASGRA </a:t>
            </a:r>
            <a:br>
              <a:rPr lang="fr-FR" b="1" dirty="0"/>
            </a:b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B9523-A79B-4A74-8C34-3702488F1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3071" y="2923762"/>
            <a:ext cx="7685858" cy="3310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r>
              <a:rPr lang="fr-FR" b="1" dirty="0"/>
              <a:t>(</a:t>
            </a:r>
            <a:r>
              <a:rPr lang="fr-FR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Association Sportive des Golfeurs Rhône-Alpes)</a:t>
            </a: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Création en 1987. </a:t>
            </a: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33 golfs de la région en 2025.</a:t>
            </a: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fr-FR" b="1" dirty="0"/>
              <a:t>                    </a:t>
            </a:r>
            <a:endParaRPr lang="fr-FR" sz="2600" b="1" u="sng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28D56F-58DE-4F3C-6998-718F971A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5" name="Image 4" descr="Logo-ASGRA-AURA-VECTO.png">
            <a:extLst>
              <a:ext uri="{FF2B5EF4-FFF2-40B4-BE49-F238E27FC236}">
                <a16:creationId xmlns:a16="http://schemas.microsoft.com/office/drawing/2014/main" id="{B9D37515-1168-4F3A-AB6E-60E3CEC35D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0804" y="691048"/>
            <a:ext cx="1704342" cy="15121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873B45-D543-46FE-876A-762A3325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008" y="5584784"/>
            <a:ext cx="6181043" cy="5821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BF5AE4-BEA9-1557-20C1-6FE696E2E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535" y="72800"/>
            <a:ext cx="1482308" cy="267170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1BCC0C-F671-FC76-005C-C88CAE50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12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1397CCB-C037-5800-BF7B-B19B0CAB4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13" name="Image 12" descr="Humour : Quelques beaux swing … - Home Golf">
            <a:extLst>
              <a:ext uri="{FF2B5EF4-FFF2-40B4-BE49-F238E27FC236}">
                <a16:creationId xmlns:a16="http://schemas.microsoft.com/office/drawing/2014/main" id="{AAAB2DB4-031E-6D3B-B2E0-E5444F072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251" y="3328940"/>
            <a:ext cx="2913993" cy="3496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290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FE025-F247-46CF-8D31-FD5BB651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556" y="81921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Seniors Bresson 2025</a:t>
            </a:r>
            <a:br>
              <a:rPr lang="fr-FR" dirty="0"/>
            </a:br>
            <a:r>
              <a:rPr lang="fr-FR" dirty="0"/>
              <a:t>                   </a:t>
            </a:r>
            <a:r>
              <a:rPr lang="fr-FR" sz="1800" b="1" dirty="0"/>
              <a:t>ASGRA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1CA8BB-44A3-4132-83DB-DC89D1CA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545" y="2436032"/>
            <a:ext cx="943291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Conditions d'admission :</a:t>
            </a:r>
            <a:b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Senior selon la définition de la F.F.G (50 ans pour les femmes et pour les messieurs), et avoir un index &lt;= 36,5.</a:t>
            </a:r>
          </a:p>
          <a:p>
            <a:pPr marL="0" indent="0">
              <a:buNone/>
            </a:pPr>
            <a:r>
              <a:rPr lang="fr-FR" altLang="fr-FR" sz="2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C</a:t>
            </a:r>
            <a:r>
              <a:rPr lang="fr-FR" altLang="fr-FR" sz="2400" b="1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otisation annuelle </a:t>
            </a:r>
            <a:r>
              <a:rPr lang="fr-FR" altLang="fr-FR" sz="2400" b="1" dirty="0" err="1">
                <a:solidFill>
                  <a:srgbClr val="008000"/>
                </a:solidFill>
                <a:latin typeface="+mj-lt"/>
                <a:ea typeface="+mj-ea"/>
                <a:cs typeface="+mj-cs"/>
              </a:rPr>
              <a:t>Asgra</a:t>
            </a:r>
            <a:r>
              <a:rPr lang="fr-FR" altLang="fr-FR" sz="2400" b="1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 45 €</a:t>
            </a:r>
            <a:b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membre d'un golf 18 trous de la ligue Auvergne Rhône- Alpes.</a:t>
            </a:r>
            <a:b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licencié et membre de l'Association Sportive de ce golf.</a:t>
            </a:r>
            <a:b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membre de l’amicale Seniors de ce Golf si il y en a une.</a:t>
            </a: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fr-FR" altLang="fr-F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5A77214-5A48-2B08-9FD6-5ACD69E5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6" name="Image 5" descr="Logo-ASGRA-AURA-VECTO.png">
            <a:extLst>
              <a:ext uri="{FF2B5EF4-FFF2-40B4-BE49-F238E27FC236}">
                <a16:creationId xmlns:a16="http://schemas.microsoft.com/office/drawing/2014/main" id="{248C2F54-22C8-4984-8F1F-D562071621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1038" y="703572"/>
            <a:ext cx="1704342" cy="151216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B5F46D-905B-0192-623D-7219DDD5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13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F816B3-BEA4-5CFC-0437-6E47AB077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10" name="Image 9" descr="Découvrez 15 idées Humour golf et conseils de golf sur ce tableau Pinterest  | art de golf, golf, carte anniversaire humour et bien plus encore">
            <a:extLst>
              <a:ext uri="{FF2B5EF4-FFF2-40B4-BE49-F238E27FC236}">
                <a16:creationId xmlns:a16="http://schemas.microsoft.com/office/drawing/2014/main" id="{868F15BF-7B12-6F1A-1E52-BFE3CBD46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965" y="268062"/>
            <a:ext cx="1744980" cy="2621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477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FE025-F247-46CF-8D31-FD5BB651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787" y="71518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Seniors Bresson 2025</a:t>
            </a:r>
            <a:br>
              <a:rPr lang="fr-FR" b="1" dirty="0"/>
            </a:br>
            <a:r>
              <a:rPr lang="fr-FR" sz="1800" b="1" dirty="0"/>
              <a:t>ASGRA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1CA8BB-44A3-4132-83DB-DC89D1CA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3021699"/>
            <a:ext cx="9601196" cy="307945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endParaRPr lang="fr-FR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Prix réduit - Compétitions Rhône-Alpes 44€/ 51€. </a:t>
            </a:r>
            <a:endParaRPr lang="en-US" sz="2000" b="1" dirty="0"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41 </a:t>
            </a:r>
            <a:r>
              <a:rPr lang="en-US" sz="2000" b="1" dirty="0" err="1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compétitions</a:t>
            </a:r>
            <a:r>
              <a:rPr lang="en-US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entre Mars et Octobre </a:t>
            </a:r>
            <a:r>
              <a:rPr lang="en-US" sz="2000" b="1" dirty="0" err="1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en</a:t>
            </a:r>
            <a:r>
              <a:rPr lang="en-US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2025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000" b="1" dirty="0" err="1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Stableford</a:t>
            </a:r>
            <a:r>
              <a:rPr lang="fr-FR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( 17), 4BMB  et SHAMBLE ( 11) et  Scramble ( 13). </a:t>
            </a:r>
            <a:endParaRPr lang="en-US" sz="2000" b="1" dirty="0"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Match Play par équipe. 1 équipe de Bresson en 2025</a:t>
            </a:r>
          </a:p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658633-AC1D-A8C6-138E-485D3B33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4" name="Image 3" descr="Logo-ASGRA-AURA-VECTO.png">
            <a:extLst>
              <a:ext uri="{FF2B5EF4-FFF2-40B4-BE49-F238E27FC236}">
                <a16:creationId xmlns:a16="http://schemas.microsoft.com/office/drawing/2014/main" id="{030AB43B-544E-4195-893E-9DE9C70F6C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7526" y="996719"/>
            <a:ext cx="1704342" cy="151216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F1BA76-F400-08E3-BC9B-9B5C23EF0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14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21607B-7C07-FF08-2215-CA719FB98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9" name="Image 8" descr="12 idées de Golf | conseils de golf, golf, golf materiel">
            <a:extLst>
              <a:ext uri="{FF2B5EF4-FFF2-40B4-BE49-F238E27FC236}">
                <a16:creationId xmlns:a16="http://schemas.microsoft.com/office/drawing/2014/main" id="{9D108FB0-7F8A-3522-0B92-44B08E70B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39" y="252569"/>
            <a:ext cx="3349331" cy="2096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631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5479D-1654-D3B1-47EA-E7A55C50B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82DF7-DBF1-8E2E-5D76-E3DED84F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787" y="71518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Seniors Bresson 2025</a:t>
            </a:r>
            <a:br>
              <a:rPr lang="fr-FR" b="1" dirty="0"/>
            </a:br>
            <a:r>
              <a:rPr lang="fr-FR" sz="1800" b="1" dirty="0"/>
              <a:t>ASGRA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ABBD48-2174-0164-7BFB-72BAD5CE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787" y="2668017"/>
            <a:ext cx="9601196" cy="307945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endParaRPr lang="fr-FR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fr-FR" dirty="0"/>
              <a:t> 4BMB le 29 Avril 2025 au Golf de Bresson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AE7C84-CEEA-AEC8-92D9-9CD15DDFB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4" name="Image 3" descr="Logo-ASGRA-AURA-VECTO.png">
            <a:extLst>
              <a:ext uri="{FF2B5EF4-FFF2-40B4-BE49-F238E27FC236}">
                <a16:creationId xmlns:a16="http://schemas.microsoft.com/office/drawing/2014/main" id="{14F4F92F-6547-8CEC-790E-1A030C3432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7526" y="1092707"/>
            <a:ext cx="1704342" cy="151216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4A455F-C2FD-1395-9CE9-0C4BF26A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15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BF76AE-FA36-C615-ADAF-09860DA8B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905971-31B9-E24E-E3D8-4A725AA94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894" y="440029"/>
            <a:ext cx="3454611" cy="25909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14F24B-3FDB-DEB1-A65A-78E58A90E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5" y="4207742"/>
            <a:ext cx="3296745" cy="247255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9E3AB6-6FBF-7F84-EF26-E01110EA6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992553"/>
            <a:ext cx="4115288" cy="23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8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29268-3CBC-38DB-6957-537EE5F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840" y="83885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Seniors Bresson 2025</a:t>
            </a:r>
            <a:br>
              <a:rPr lang="fr-FR" b="1" dirty="0"/>
            </a:br>
            <a:r>
              <a:rPr lang="fr-FR" sz="1800" b="1" dirty="0"/>
              <a:t>ASGRA</a:t>
            </a:r>
            <a:br>
              <a:rPr lang="fr-FR" sz="1800" b="1" dirty="0"/>
            </a:br>
            <a:br>
              <a:rPr lang="fr-FR" sz="1800" b="1" dirty="0"/>
            </a:br>
            <a:endParaRPr lang="fr-FR" sz="27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E8C850-3F73-E84C-34EF-6EA7E473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212" y="6044502"/>
            <a:ext cx="7619999" cy="365125"/>
          </a:xfrm>
        </p:spPr>
        <p:txBody>
          <a:bodyPr/>
          <a:lstStyle/>
          <a:p>
            <a:r>
              <a:rPr lang="fr-FR"/>
              <a:t>Amicale Seniors 12 fevrier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F68EE8-CDA6-CC57-8BB1-B9AD6F3E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16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C8F591-0904-113A-6997-4AB11281E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B2EE86B-E06C-EF82-B6B1-694EF1FC967A}"/>
              </a:ext>
            </a:extLst>
          </p:cNvPr>
          <p:cNvSpPr txBox="1"/>
          <p:nvPr/>
        </p:nvSpPr>
        <p:spPr>
          <a:xfrm>
            <a:off x="2767205" y="979695"/>
            <a:ext cx="944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Remise des prix au Casino d’Aix les Bains le 6 Novembre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6E9A0B6-E6B4-8B1A-35EE-F74ECD8CC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042">
            <a:off x="8752490" y="1634358"/>
            <a:ext cx="2459421" cy="327922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916102-3534-24E4-9FC4-A1AAF3DA6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44" y="4159255"/>
            <a:ext cx="3164145" cy="23731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B15D19-0B0F-8C3F-9E15-85C0401CE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97" y="1717326"/>
            <a:ext cx="3048000" cy="2286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809B60-FF2C-ECCD-B024-057E8A96C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303">
            <a:off x="550530" y="1360494"/>
            <a:ext cx="2658620" cy="354482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9243491-8DC8-BA23-8B05-DD2EBD7D9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14" y="3871198"/>
            <a:ext cx="2367403" cy="31565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D2867FD-C810-C91D-2CEA-412DD0804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56" y="3823259"/>
            <a:ext cx="3680891" cy="27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80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B545B-E77C-14B5-D08A-645CF34A9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0A6C04-C087-1082-78C1-BAF626B5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51" y="-140281"/>
            <a:ext cx="8990098" cy="1325563"/>
          </a:xfrm>
        </p:spPr>
        <p:txBody>
          <a:bodyPr/>
          <a:lstStyle/>
          <a:p>
            <a:pPr algn="ctr"/>
            <a:r>
              <a:rPr lang="fr-FR" b="1" dirty="0"/>
              <a:t>Seniors Bresson 2025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C6F226C-70B9-E30A-6A66-65412BB0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6186-57F5-4636-BB89-E0084C6CFE5B}" type="slidenum">
              <a:rPr lang="fr-FR" smtClean="0"/>
              <a:t>17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440AB3-E2CC-7F3D-16A4-BE91270DDA64}"/>
              </a:ext>
            </a:extLst>
          </p:cNvPr>
          <p:cNvSpPr txBox="1"/>
          <p:nvPr/>
        </p:nvSpPr>
        <p:spPr>
          <a:xfrm>
            <a:off x="709448" y="1059120"/>
            <a:ext cx="790115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       ASGRA ( 35 golfs) 29 inscrits</a:t>
            </a:r>
          </a:p>
          <a:p>
            <a:r>
              <a:rPr lang="fr-FR" sz="2400" u="sng" dirty="0"/>
              <a:t>Organisation:</a:t>
            </a:r>
            <a:r>
              <a:rPr lang="fr-FR" sz="2400" dirty="0"/>
              <a:t> Hélène ROCHE      </a:t>
            </a:r>
          </a:p>
          <a:p>
            <a:r>
              <a:rPr lang="fr-FR" sz="2400" b="1" dirty="0"/>
              <a:t>De beaux résultats</a:t>
            </a:r>
          </a:p>
          <a:p>
            <a:r>
              <a:rPr lang="fr-FR" sz="2400" b="1" dirty="0">
                <a:highlight>
                  <a:srgbClr val="FFFF00"/>
                </a:highlight>
              </a:rPr>
              <a:t>  </a:t>
            </a:r>
            <a:r>
              <a:rPr lang="fr-FR" sz="2000" b="1" dirty="0">
                <a:highlight>
                  <a:srgbClr val="FFFF00"/>
                </a:highlight>
              </a:rPr>
              <a:t>En 1ere série F </a:t>
            </a:r>
            <a:r>
              <a:rPr lang="fr-FR" sz="2000" b="1" dirty="0"/>
              <a:t> 5 joueuses de Bresson dans les 10 premières </a:t>
            </a:r>
          </a:p>
          <a:p>
            <a:endParaRPr lang="fr-FR" sz="2400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095D5E7D-23F4-275B-9968-6E829FD5AAC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565955" y="6516687"/>
            <a:ext cx="4276060" cy="409575"/>
          </a:xfrm>
        </p:spPr>
        <p:txBody>
          <a:bodyPr/>
          <a:lstStyle/>
          <a:p>
            <a:r>
              <a:rPr lang="fr-FR"/>
              <a:t>AS Golf de Bresson  - Assemblée Générale 2025 - 24 Janvier 2026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984B2DA-F9B8-5855-A7C2-8C6F0BBDF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051550"/>
              </p:ext>
            </p:extLst>
          </p:nvPr>
        </p:nvGraphicFramePr>
        <p:xfrm>
          <a:off x="1136058" y="2695901"/>
          <a:ext cx="8120074" cy="3718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7778">
                  <a:extLst>
                    <a:ext uri="{9D8B030D-6E8A-4147-A177-3AD203B41FA5}">
                      <a16:colId xmlns:a16="http://schemas.microsoft.com/office/drawing/2014/main" val="1401245396"/>
                    </a:ext>
                  </a:extLst>
                </a:gridCol>
                <a:gridCol w="1385305">
                  <a:extLst>
                    <a:ext uri="{9D8B030D-6E8A-4147-A177-3AD203B41FA5}">
                      <a16:colId xmlns:a16="http://schemas.microsoft.com/office/drawing/2014/main" val="3819370409"/>
                    </a:ext>
                  </a:extLst>
                </a:gridCol>
                <a:gridCol w="2416667">
                  <a:extLst>
                    <a:ext uri="{9D8B030D-6E8A-4147-A177-3AD203B41FA5}">
                      <a16:colId xmlns:a16="http://schemas.microsoft.com/office/drawing/2014/main" val="3978895456"/>
                    </a:ext>
                  </a:extLst>
                </a:gridCol>
                <a:gridCol w="1419356">
                  <a:extLst>
                    <a:ext uri="{9D8B030D-6E8A-4147-A177-3AD203B41FA5}">
                      <a16:colId xmlns:a16="http://schemas.microsoft.com/office/drawing/2014/main" val="2527210409"/>
                    </a:ext>
                  </a:extLst>
                </a:gridCol>
                <a:gridCol w="1620968">
                  <a:extLst>
                    <a:ext uri="{9D8B030D-6E8A-4147-A177-3AD203B41FA5}">
                      <a16:colId xmlns:a16="http://schemas.microsoft.com/office/drawing/2014/main" val="1422630006"/>
                    </a:ext>
                  </a:extLst>
                </a:gridCol>
              </a:tblGrid>
              <a:tr h="5226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 dirty="0">
                          <a:effectLst/>
                        </a:rPr>
                        <a:t>Catégories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Série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Nom Prénom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Classement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Nbre de Joueurs(ses)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60701"/>
                  </a:ext>
                </a:extLst>
              </a:tr>
              <a:tr h="6416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Dames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1</a:t>
                      </a:r>
                      <a:r>
                        <a:rPr lang="fr-FR" sz="1400" kern="100" baseline="30000">
                          <a:effectLst/>
                        </a:rPr>
                        <a:t>re</a:t>
                      </a:r>
                      <a:r>
                        <a:rPr lang="fr-FR" sz="1400" kern="100">
                          <a:effectLst/>
                        </a:rPr>
                        <a:t> Série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CARALY Odile</a:t>
                      </a:r>
                      <a:endParaRPr lang="fr-FR" sz="11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LEBRETON Sylvie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2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</a:t>
                      </a:r>
                      <a:endParaRPr lang="fr-FR" sz="11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3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41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7979630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9592424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2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Série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CHAN Dominique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2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47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8434326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4359431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Hommes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1</a:t>
                      </a:r>
                      <a:r>
                        <a:rPr lang="fr-FR" sz="1400" kern="100" baseline="30000">
                          <a:effectLst/>
                        </a:rPr>
                        <a:t>re</a:t>
                      </a:r>
                      <a:r>
                        <a:rPr lang="fr-FR" sz="1400" kern="100">
                          <a:effectLst/>
                        </a:rPr>
                        <a:t> Série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LECORNE Cédric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2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56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45722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5335383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2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Série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GOBET Eric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2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37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1780865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467400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Vétérans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1</a:t>
                      </a:r>
                      <a:r>
                        <a:rPr lang="fr-FR" sz="1400" kern="100" baseline="30000">
                          <a:effectLst/>
                        </a:rPr>
                        <a:t>re</a:t>
                      </a:r>
                      <a:r>
                        <a:rPr lang="fr-FR" sz="1400" kern="100">
                          <a:effectLst/>
                        </a:rPr>
                        <a:t> Série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VINCENT Alain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13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64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8205406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3017356"/>
                  </a:ext>
                </a:extLst>
              </a:tr>
              <a:tr h="255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2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Série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BOIVIN Philippe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>
                          <a:effectLst/>
                        </a:rPr>
                        <a:t>4</a:t>
                      </a:r>
                      <a:r>
                        <a:rPr lang="fr-FR" sz="1400" kern="100" baseline="30000">
                          <a:effectLst/>
                        </a:rPr>
                        <a:t>ième</a:t>
                      </a:r>
                      <a:r>
                        <a:rPr lang="fr-FR" sz="1400" kern="100">
                          <a:effectLst/>
                        </a:rPr>
                        <a:t> </a:t>
                      </a:r>
                      <a:endParaRPr lang="fr-FR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400" kern="100" dirty="0">
                          <a:effectLst/>
                        </a:rPr>
                        <a:t>113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152388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F1FE6521-998F-3AF1-EBAE-07D3F8BA7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990" y="267126"/>
            <a:ext cx="2579908" cy="34589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A060EC-63AF-C104-BD5B-A7E1B6A97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663" y="3429000"/>
            <a:ext cx="2239075" cy="29854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880D51-8E46-71EC-F194-08FBDB86D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" y="63062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Championnat Seniors 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321A3E-418D-E894-271F-96D3983A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812" y="6233890"/>
            <a:ext cx="5403321" cy="339420"/>
          </a:xfrm>
        </p:spPr>
        <p:txBody>
          <a:bodyPr/>
          <a:lstStyle/>
          <a:p>
            <a:r>
              <a:rPr lang="fr-FR"/>
              <a:t>Amicale Seniors 12 fevrier 2026</a:t>
            </a: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852E614-94E9-E18B-428C-D142BAAE2612}"/>
              </a:ext>
            </a:extLst>
          </p:cNvPr>
          <p:cNvSpPr txBox="1">
            <a:spLocks/>
          </p:cNvSpPr>
          <p:nvPr/>
        </p:nvSpPr>
        <p:spPr>
          <a:xfrm>
            <a:off x="2093731" y="1574800"/>
            <a:ext cx="8911687" cy="4521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sz="2800" b="1" dirty="0"/>
              <a:t> </a:t>
            </a:r>
            <a:r>
              <a:rPr lang="fr-FR" sz="12800" b="1" dirty="0"/>
              <a:t>Le championnat en Match Play individuel.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2800" b="1" dirty="0"/>
              <a:t> Inscription par internet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2800" b="1" dirty="0"/>
              <a:t> Tableaux du championnat établi dès la clôture des inscriptions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2800" b="1" dirty="0"/>
              <a:t>Bon déroulement: respect du planning</a:t>
            </a:r>
          </a:p>
          <a:p>
            <a:pPr marL="0" indent="0" algn="ctr">
              <a:buFont typeface="Wingdings 3" charset="2"/>
              <a:buNone/>
            </a:pPr>
            <a:endParaRPr lang="fr-FR" sz="2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84BE7A-44E9-99EB-8DC4-0FE796C7F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8C702EC-5E48-EBD1-FC7F-B36D390D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130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ADCA3-3C4C-9BB9-D746-103F829A5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327BD-190A-8955-9E4B-E19D7AD5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460" y="66734"/>
            <a:ext cx="7594115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Seniors Bresson 2025 </a:t>
            </a:r>
            <a:br>
              <a:rPr lang="fr-FR" b="1" dirty="0"/>
            </a:br>
            <a:r>
              <a:rPr lang="fr-FR" sz="3200" b="1" dirty="0"/>
              <a:t>CHAMPIONNAT SENIORS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64F38D-F60A-453D-8A55-0B2C93DF2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6186-57F5-4636-BB89-E0084C6CFE5B}" type="slidenum">
              <a:rPr lang="fr-FR" smtClean="0"/>
              <a:t>19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DCA263D-6978-DB38-9C59-19BF66A8B7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9203" y="786865"/>
            <a:ext cx="7348240" cy="5675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fr-F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2025      </a:t>
            </a:r>
            <a:r>
              <a:rPr lang="fr-F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 participants    </a:t>
            </a: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(42 hommes, 12 dames</a:t>
            </a:r>
            <a:r>
              <a:rPr lang="fr-F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vainqueurs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Dames : 2 séries  </a:t>
            </a:r>
            <a:endParaRPr lang="fr-FR" sz="24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1</a:t>
            </a:r>
            <a:r>
              <a:rPr lang="fr-FR" sz="20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série :  Odile CARALY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2</a:t>
            </a:r>
            <a:r>
              <a:rPr lang="fr-FR" sz="20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ième</a:t>
            </a: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série : Dominique CHAN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Hommes : 3 séries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</a:t>
            </a:r>
            <a:r>
              <a:rPr lang="fr-FR" sz="20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série messieurs : Franck GUILLON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</a:t>
            </a:r>
            <a:r>
              <a:rPr lang="fr-FR" sz="20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ième</a:t>
            </a: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série messieurs : Philippe BOIVIN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3</a:t>
            </a:r>
            <a:r>
              <a:rPr lang="fr-FR" sz="20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ième</a:t>
            </a:r>
            <a:r>
              <a:rPr lang="fr-F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série messieurs : Yves DUBOURGEL</a:t>
            </a: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A0E0E2A1-C877-0E85-26B5-82CFEC3CC4B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267576" y="6461529"/>
            <a:ext cx="4276060" cy="409575"/>
          </a:xfrm>
        </p:spPr>
        <p:txBody>
          <a:bodyPr/>
          <a:lstStyle/>
          <a:p>
            <a:r>
              <a:rPr lang="fr-FR"/>
              <a:t>AS Golf de Bresson  - Assemblée Générale 2025 - 24 Janvier 2026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A5C44D-D067-6CBC-4174-5F0838C34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505" y="2087946"/>
            <a:ext cx="2567266" cy="19254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6B199D-849B-A834-14A1-E38A0EA73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928" y="3687965"/>
            <a:ext cx="2743200" cy="2057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00BB59-7049-9EFC-16AA-9849BF49D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645" y="1214505"/>
            <a:ext cx="3048034" cy="22860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722193-46B3-4B40-ECB7-7F3F7BAF8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312" y="4281388"/>
            <a:ext cx="2766616" cy="20749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B34A98-2680-81E9-7062-3AFA8BC58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C18543-47D2-4071-B385-EFD9B97D2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15218"/>
            <a:ext cx="9601196" cy="1142145"/>
          </a:xfrm>
        </p:spPr>
        <p:txBody>
          <a:bodyPr>
            <a:noAutofit/>
          </a:bodyPr>
          <a:lstStyle/>
          <a:p>
            <a:pPr algn="ctr"/>
            <a:r>
              <a:rPr lang="fr-FR" b="1" dirty="0"/>
              <a:t>Seniors Bresson </a:t>
            </a:r>
            <a:br>
              <a:rPr lang="fr-FR" b="1" dirty="0"/>
            </a:br>
            <a:r>
              <a:rPr lang="fr-FR" sz="3600" b="1" dirty="0"/>
              <a:t>Le Bureau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AB7DD43-D888-45A3-A0D1-5ECC73C84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8476791" y="2006443"/>
            <a:ext cx="2004356" cy="1746913"/>
          </a:xfrm>
        </p:spPr>
      </p:pic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79D6626B-2F1E-DE6D-0860-CA8F5DF2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98637" y="6488668"/>
            <a:ext cx="2423670" cy="369332"/>
          </a:xfrm>
        </p:spPr>
        <p:txBody>
          <a:bodyPr/>
          <a:lstStyle/>
          <a:p>
            <a:r>
              <a:rPr lang="fr-FR" dirty="0"/>
              <a:t>Amicale Seniors 12 </a:t>
            </a:r>
            <a:r>
              <a:rPr lang="fr-FR" dirty="0" err="1"/>
              <a:t>fevrier</a:t>
            </a:r>
            <a:r>
              <a:rPr lang="fr-FR" dirty="0"/>
              <a:t> 2026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DA06E9-6955-4A5C-ADEE-9BC78C0D4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20" y="2006443"/>
            <a:ext cx="1722959" cy="17469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307B8F-92DA-4E71-B7DC-50E562383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053" y="4516381"/>
            <a:ext cx="1722959" cy="17264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9A6932-FC3A-4C43-B85A-B056D6B5C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8" y="4400762"/>
            <a:ext cx="1561463" cy="175855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24822D4-6E19-459A-BB3E-4D026E1C5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097" y="1989126"/>
            <a:ext cx="1632429" cy="17343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6243CC-E1DD-47FA-BF12-9477EFAB2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347" y="4419158"/>
            <a:ext cx="1758554" cy="17585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0CC3C2-8279-DE2D-877E-009C7F83CB94}"/>
              </a:ext>
            </a:extLst>
          </p:cNvPr>
          <p:cNvSpPr txBox="1"/>
          <p:nvPr/>
        </p:nvSpPr>
        <p:spPr>
          <a:xfrm>
            <a:off x="1620839" y="3955205"/>
            <a:ext cx="213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Danielle Halec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F70843-42ED-83AB-EAAD-B0A631D508FC}"/>
              </a:ext>
            </a:extLst>
          </p:cNvPr>
          <p:cNvSpPr txBox="1"/>
          <p:nvPr/>
        </p:nvSpPr>
        <p:spPr>
          <a:xfrm>
            <a:off x="2622311" y="6231145"/>
            <a:ext cx="263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Dominique Gaillard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442964-A188-F2B1-69F0-0152EDDFCC29}"/>
              </a:ext>
            </a:extLst>
          </p:cNvPr>
          <p:cNvSpPr txBox="1"/>
          <p:nvPr/>
        </p:nvSpPr>
        <p:spPr>
          <a:xfrm>
            <a:off x="6310472" y="6231087"/>
            <a:ext cx="163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André Janin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123985-36E7-3CB7-3EA2-BD86B95FE9D9}"/>
              </a:ext>
            </a:extLst>
          </p:cNvPr>
          <p:cNvSpPr txBox="1"/>
          <p:nvPr/>
        </p:nvSpPr>
        <p:spPr>
          <a:xfrm>
            <a:off x="5064445" y="3996452"/>
            <a:ext cx="199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Claude Vallier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1D736D-B325-16AC-F401-709C63AF63A9}"/>
              </a:ext>
            </a:extLst>
          </p:cNvPr>
          <p:cNvSpPr txBox="1"/>
          <p:nvPr/>
        </p:nvSpPr>
        <p:spPr>
          <a:xfrm flipH="1">
            <a:off x="8620531" y="3888683"/>
            <a:ext cx="199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Hélène Roche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BE2331-C080-5AE8-48C3-C690EC2669B0}"/>
              </a:ext>
            </a:extLst>
          </p:cNvPr>
          <p:cNvSpPr txBox="1"/>
          <p:nvPr/>
        </p:nvSpPr>
        <p:spPr>
          <a:xfrm>
            <a:off x="9186801" y="6273094"/>
            <a:ext cx="1860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François Mahe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3AA11309-98EB-D334-F378-E67CED3E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</a:t>
            </a:fld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32BEF1-B383-FBDA-4CB8-D072ABAA7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11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80A19-D0FE-0ECF-5AD5-1B865A66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714" y="343104"/>
            <a:ext cx="8911687" cy="1280890"/>
          </a:xfrm>
        </p:spPr>
        <p:txBody>
          <a:bodyPr/>
          <a:lstStyle/>
          <a:p>
            <a:pPr algn="ctr"/>
            <a:r>
              <a:rPr lang="fr-FR" b="1" dirty="0"/>
              <a:t>SENIORS BRESSON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4BC539-CCAB-9153-C82A-3B94586D9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9457" y="1638425"/>
            <a:ext cx="5553703" cy="3231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/>
              <a:t>Programme 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F46C44-EBA9-C819-35E7-5CC6B4A8B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246" y="6323823"/>
            <a:ext cx="7619999" cy="365125"/>
          </a:xfrm>
        </p:spPr>
        <p:txBody>
          <a:bodyPr/>
          <a:lstStyle/>
          <a:p>
            <a:r>
              <a:rPr lang="fr-FR"/>
              <a:t>Amicale Seniors 12 fevrier 2026</a:t>
            </a:r>
            <a:endParaRPr lang="en-US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8925185-E328-5F24-35DA-2848FC055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7049">
            <a:off x="380210" y="1287234"/>
            <a:ext cx="2957492" cy="394332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7ED59B-8672-12B4-FAC4-26FA9C2F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5000CB-E520-92E0-08F2-80B04445C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589DA9-05CF-B670-3648-337025AAD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648" y="65580"/>
            <a:ext cx="1630496" cy="25652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21742A-B17A-D29A-3374-2BE8456EC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3" y="4398468"/>
            <a:ext cx="1654953" cy="232300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BB29EE-D57C-6CCF-4473-0C17A996C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0256">
            <a:off x="2319259" y="2797957"/>
            <a:ext cx="3253587" cy="246903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2B0FE69-A30E-6C89-0C85-89D5FC208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8173">
            <a:off x="8192526" y="3125429"/>
            <a:ext cx="3340414" cy="250531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621FD3-B809-0E82-6A61-44A4841F3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42" y="3603303"/>
            <a:ext cx="3516265" cy="26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18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788" y="579402"/>
            <a:ext cx="4993738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Amicales 2026</a:t>
            </a:r>
            <a:br>
              <a:rPr lang="fr-FR" sz="2400" b="1" dirty="0"/>
            </a:br>
            <a:r>
              <a:rPr lang="fr-FR" sz="2800" b="1" dirty="0"/>
              <a:t>Seniors Bresson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972E1B-0146-4344-8257-B54D54F80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193" y="2721770"/>
            <a:ext cx="9754662" cy="355682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16 Amicales  </a:t>
            </a:r>
            <a:r>
              <a:rPr lang="fr-FR" sz="11200" dirty="0"/>
              <a:t>(environ 2 / mois)</a:t>
            </a:r>
          </a:p>
          <a:p>
            <a:pPr marL="0" indent="0">
              <a:buNone/>
            </a:pPr>
            <a:r>
              <a:rPr lang="fr-FR" sz="11200" dirty="0"/>
              <a:t>         </a:t>
            </a:r>
          </a:p>
          <a:p>
            <a:pPr marL="0" indent="0">
              <a:buNone/>
            </a:pPr>
            <a:endParaRPr lang="fr-FR" sz="1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Poursuite des Challenges </a:t>
            </a:r>
            <a:r>
              <a:rPr lang="fr-FR" sz="11200" dirty="0"/>
              <a:t>: meilleur score en brut et en net par formule ( minimum de 4 participations)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Frais de participation</a:t>
            </a:r>
            <a:r>
              <a:rPr lang="fr-FR" sz="11200" dirty="0"/>
              <a:t>: 40€ (10 € droit de jeu et 30€ repas)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8AA07E-77EE-806C-B217-3C5399CA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145" y="6278598"/>
            <a:ext cx="7619999" cy="365125"/>
          </a:xfrm>
        </p:spPr>
        <p:txBody>
          <a:bodyPr/>
          <a:lstStyle/>
          <a:p>
            <a:r>
              <a:rPr lang="fr-FR"/>
              <a:t>Amicale Seniors 12 fevrier 2026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EF9FA0-6D3C-DB9E-5299-FCDD87E15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5811" y="377859"/>
            <a:ext cx="3022868" cy="226715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F347D9-616F-1F55-347F-DD2C78D3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236899-934F-BCC4-6C96-643FFA86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58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62" y="288338"/>
            <a:ext cx="4993738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Amicales 2026</a:t>
            </a:r>
            <a:br>
              <a:rPr lang="fr-FR" sz="2400" b="1" dirty="0"/>
            </a:br>
            <a:r>
              <a:rPr lang="fr-FR" sz="2800" b="1" dirty="0"/>
              <a:t>Seniors Bresson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972E1B-0146-4344-8257-B54D54F80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669" y="2093666"/>
            <a:ext cx="9754662" cy="3556828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457697-1BEA-29A4-936D-D8A2AC03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8669" y="6174932"/>
            <a:ext cx="7619999" cy="365125"/>
          </a:xfrm>
        </p:spPr>
        <p:txBody>
          <a:bodyPr/>
          <a:lstStyle/>
          <a:p>
            <a:r>
              <a:rPr lang="fr-FR"/>
              <a:t>Amicale Seniors 12 fevrier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86AF27-5978-560E-3DC5-57856B6C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51C145-7643-9F30-7892-4E757F68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97A30E29-98F9-2CAF-B6FD-3B3EC60D6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493" y="1986938"/>
            <a:ext cx="491127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Repas pour les amicales 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plat + dessert + 1 bouteille /4 + café</a:t>
            </a:r>
            <a:endParaRPr kumimoji="0" lang="fr-FR" alt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total 16 amicales + la fête des seniors </a:t>
            </a:r>
            <a:endParaRPr kumimoji="0" lang="fr-FR" alt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Les formules des rencontres seront fixées ultérieurement</a:t>
            </a:r>
            <a:endParaRPr kumimoji="0" lang="fr-FR" alt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6ACDA39-6A19-6D7A-088E-56C8B1848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362937"/>
              </p:ext>
            </p:extLst>
          </p:nvPr>
        </p:nvGraphicFramePr>
        <p:xfrm>
          <a:off x="6566453" y="1887322"/>
          <a:ext cx="5146386" cy="44874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484">
                  <a:extLst>
                    <a:ext uri="{9D8B030D-6E8A-4147-A177-3AD203B41FA5}">
                      <a16:colId xmlns:a16="http://schemas.microsoft.com/office/drawing/2014/main" val="3075738661"/>
                    </a:ext>
                  </a:extLst>
                </a:gridCol>
                <a:gridCol w="2356451">
                  <a:extLst>
                    <a:ext uri="{9D8B030D-6E8A-4147-A177-3AD203B41FA5}">
                      <a16:colId xmlns:a16="http://schemas.microsoft.com/office/drawing/2014/main" val="1046968442"/>
                    </a:ext>
                  </a:extLst>
                </a:gridCol>
                <a:gridCol w="2356451">
                  <a:extLst>
                    <a:ext uri="{9D8B030D-6E8A-4147-A177-3AD203B41FA5}">
                      <a16:colId xmlns:a16="http://schemas.microsoft.com/office/drawing/2014/main" val="35344793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Dates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Formules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17739501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Mardi 17 Mars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62412679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Jeudi 26 Mars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2221460633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Jeudi 16 Avril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29546766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Jeudi 30 Avril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3858672304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Mardi 12 Mai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985524499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Jeudi 28 Mai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12186681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Mardi 9 Juin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106913401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Jeudi 18 Juin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104939423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Jeudi 9 Juillet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3001166889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Mardi 4 Aout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565569477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11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Jeudi 20 Aout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38399949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12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Mardi 8 Septembre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592532414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13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Jeudi 17 Septembre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401841169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14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Mardi 13 Octobre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321367038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15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Mardi 27 Octobre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263095962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16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Mardi 10 Novembre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130009586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>
                          <a:effectLst/>
                        </a:rPr>
                        <a:t>Mardi 24 Novembre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00" marR="66500" marT="0" marB="0"/>
                </a:tc>
                <a:extLst>
                  <a:ext uri="{0D108BD9-81ED-4DB2-BD59-A6C34878D82A}">
                    <a16:rowId xmlns:a16="http://schemas.microsoft.com/office/drawing/2014/main" val="4289573506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5C929C06-C100-1F9F-4005-102207A34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1" y="1058860"/>
            <a:ext cx="44273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Calendrier des amicales seniors 2026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81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82" y="64036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Interclubs 2026</a:t>
            </a:r>
            <a:br>
              <a:rPr lang="fr-FR" sz="2400" b="1" dirty="0"/>
            </a:br>
            <a:r>
              <a:rPr lang="fr-FR" sz="2800" b="1" dirty="0"/>
              <a:t>Seniors Bresson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972E1B-0146-4344-8257-B54D54F80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3324" y="2049517"/>
            <a:ext cx="9392339" cy="4306833"/>
          </a:xfrm>
        </p:spPr>
        <p:txBody>
          <a:bodyPr>
            <a:normAutofit fontScale="47500" lnSpcReduction="20000"/>
          </a:bodyPr>
          <a:lstStyle/>
          <a:p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5900" b="1" dirty="0"/>
              <a:t>C D A </a:t>
            </a:r>
          </a:p>
          <a:p>
            <a:pPr marL="0" indent="0">
              <a:buNone/>
            </a:pPr>
            <a:r>
              <a:rPr lang="fr-FR" sz="5900" b="1" dirty="0"/>
              <a:t>         5 clubs, formule de jeu : Le </a:t>
            </a:r>
            <a:r>
              <a:rPr lang="fr-FR" sz="5900" b="1" dirty="0" err="1"/>
              <a:t>Patsome</a:t>
            </a:r>
            <a:endParaRPr lang="fr-FR" sz="5900" b="1" dirty="0"/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endParaRPr lang="fr-FR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5900" b="1" dirty="0"/>
              <a:t>Plusieurs rencontres amicales</a:t>
            </a:r>
          </a:p>
          <a:p>
            <a:pPr marL="0" indent="0">
              <a:buNone/>
            </a:pPr>
            <a:r>
              <a:rPr lang="fr-FR" sz="3600" b="1" dirty="0"/>
              <a:t>        Golf de Salvagny</a:t>
            </a:r>
          </a:p>
          <a:p>
            <a:pPr marL="0" indent="0">
              <a:buNone/>
            </a:pPr>
            <a:r>
              <a:rPr lang="fr-FR" sz="3600" b="1" dirty="0"/>
              <a:t>        Golf de Charmeil</a:t>
            </a:r>
          </a:p>
          <a:p>
            <a:pPr marL="0" indent="0">
              <a:buNone/>
            </a:pPr>
            <a:r>
              <a:rPr lang="fr-FR" sz="3600" b="1" dirty="0"/>
              <a:t>        Golf le Verger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3600" dirty="0"/>
          </a:p>
          <a:p>
            <a:pPr>
              <a:buFont typeface="Wingdings" panose="05000000000000000000" pitchFamily="2" charset="2"/>
              <a:buChar char="Ø"/>
            </a:pPr>
            <a:endParaRPr lang="fr-FR" sz="36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5900" b="1" dirty="0"/>
              <a:t>Frais de participation: 70€ ( green </a:t>
            </a:r>
            <a:r>
              <a:rPr lang="fr-FR" sz="5900" b="1" dirty="0" err="1"/>
              <a:t>fee</a:t>
            </a:r>
            <a:r>
              <a:rPr lang="fr-FR" sz="5900" b="1" dirty="0"/>
              <a:t> + repas)</a:t>
            </a:r>
            <a:endParaRPr lang="fr-FR" sz="5900" dirty="0"/>
          </a:p>
          <a:p>
            <a:pPr>
              <a:buFont typeface="Wingdings" panose="05000000000000000000" pitchFamily="2" charset="2"/>
              <a:buChar char="Ø"/>
            </a:pPr>
            <a:endParaRPr lang="fr-FR" sz="4500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B0D552-ECBB-EDB9-0BBF-8FCA8A9F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C95A43-460B-4688-F106-E19DC07BD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59" y="270935"/>
            <a:ext cx="5034141" cy="377560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188322-6279-C18D-0D85-BC1CE4960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436522-F189-2E79-479B-3EC55A6E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34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84774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               Coupe de l’Amitié 2026</a:t>
            </a:r>
            <a:br>
              <a:rPr lang="fr-FR" b="1" dirty="0"/>
            </a:br>
            <a:r>
              <a:rPr lang="fr-FR" b="1" dirty="0"/>
              <a:t>     </a:t>
            </a:r>
            <a:r>
              <a:rPr lang="fr-FR" sz="2700" b="1" dirty="0"/>
              <a:t>Seniors Bresson	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F197A5C-E47D-41CC-BA94-3F09B421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759" y="1923393"/>
            <a:ext cx="10452538" cy="4252776"/>
          </a:xfrm>
        </p:spPr>
        <p:txBody>
          <a:bodyPr>
            <a:normAutofit fontScale="25000" lnSpcReduction="20000"/>
          </a:bodyPr>
          <a:lstStyle/>
          <a:p>
            <a:pPr marL="1371600" lvl="3" indent="0">
              <a:buNone/>
            </a:pPr>
            <a:r>
              <a:rPr lang="fr-FR" sz="10600" b="1" dirty="0"/>
              <a:t>   </a:t>
            </a:r>
            <a:r>
              <a:rPr lang="fr-FR" sz="12800" b="1" dirty="0"/>
              <a:t>Les clubs concernés</a:t>
            </a:r>
          </a:p>
          <a:p>
            <a:pPr marL="0" indent="0">
              <a:buNone/>
            </a:pPr>
            <a:r>
              <a:rPr lang="fr-FR" sz="11200" dirty="0"/>
              <a:t>          Aix les Bains, Bresson , </a:t>
            </a:r>
            <a:r>
              <a:rPr lang="fr-FR" sz="11200" dirty="0" err="1"/>
              <a:t>Corrençon</a:t>
            </a:r>
            <a:r>
              <a:rPr lang="fr-FR" sz="11200" dirty="0"/>
              <a:t>, Golf des Alpes, Charmeil</a:t>
            </a:r>
          </a:p>
          <a:p>
            <a:pPr marL="0" indent="0">
              <a:buNone/>
            </a:pPr>
            <a:endParaRPr lang="fr-FR" sz="1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Par équipe de 2</a:t>
            </a:r>
            <a:r>
              <a:rPr lang="fr-FR" sz="11200" dirty="0"/>
              <a:t>,  limite du nombre de joueurs ( critères )                         ( 9 équipes pour chaque club + 2 équipes)</a:t>
            </a:r>
          </a:p>
          <a:p>
            <a:pPr marL="0" indent="0">
              <a:buNone/>
            </a:pPr>
            <a:r>
              <a:rPr lang="fr-FR" sz="11200" dirty="0"/>
              <a:t>   (minimum 5 équipes / club)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Formule de jeu</a:t>
            </a:r>
            <a:r>
              <a:rPr lang="fr-FR" sz="11200" dirty="0"/>
              <a:t>: en </a:t>
            </a:r>
            <a:r>
              <a:rPr lang="fr-FR" sz="11200" dirty="0" err="1"/>
              <a:t>Patsome</a:t>
            </a:r>
            <a:r>
              <a:rPr lang="fr-FR" sz="11200" dirty="0"/>
              <a:t> ( 6 trous en scramble, 6 trous en 4BMB et 6 trous en Chapman)</a:t>
            </a:r>
          </a:p>
          <a:p>
            <a:pPr marL="0" indent="0" algn="ctr">
              <a:buNone/>
            </a:pPr>
            <a:endParaRPr lang="fr-FR" sz="18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D087B6-276F-1E12-2E23-2017AAE9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2510C2-C3A3-9DDC-FC9D-2C66DF54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AA1124-E47C-DE67-6211-3B75C58A6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33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635" y="487238"/>
            <a:ext cx="7151152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Rencontres Amicales</a:t>
            </a:r>
            <a:br>
              <a:rPr lang="fr-FR" dirty="0"/>
            </a:br>
            <a:r>
              <a:rPr lang="fr-FR" sz="2700" b="1" dirty="0"/>
              <a:t>Seniors Bresson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BC19DA-AAF2-4001-886E-1E28B7D16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389" y="2835037"/>
            <a:ext cx="8669729" cy="37038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Les Clubs concernés:</a:t>
            </a:r>
          </a:p>
          <a:p>
            <a:pPr marL="0" indent="0">
              <a:buNone/>
            </a:pPr>
            <a:r>
              <a:rPr lang="fr-FR" dirty="0"/>
              <a:t>Charmeil, </a:t>
            </a:r>
          </a:p>
          <a:p>
            <a:pPr marL="0" indent="0">
              <a:buNone/>
            </a:pPr>
            <a:r>
              <a:rPr lang="fr-FR" dirty="0"/>
              <a:t>Salvagny, le Verger  ( triangulaire en 2027)</a:t>
            </a:r>
            <a:endParaRPr lang="fr-F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Matchs aller/ retour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Pas de limite de joueurs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Formule de jeu</a:t>
            </a:r>
            <a:r>
              <a:rPr lang="fr-FR" sz="2800" dirty="0"/>
              <a:t>: </a:t>
            </a:r>
            <a:r>
              <a:rPr lang="fr-FR" sz="1800" dirty="0"/>
              <a:t>décidée avec le club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7BC374-0322-7853-201E-4DCF558B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5802E-ACBA-933F-0731-9F72A187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FAEAAF-C85D-5D38-1DC0-4154952BF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6" name="Image 5" descr="Golf et sécheresse - Dessins d'humour de Ben et de @tsoulcie">
            <a:extLst>
              <a:ext uri="{FF2B5EF4-FFF2-40B4-BE49-F238E27FC236}">
                <a16:creationId xmlns:a16="http://schemas.microsoft.com/office/drawing/2014/main" id="{09AAFCCD-DB01-266C-BDBF-B2251D519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60" y="3821505"/>
            <a:ext cx="2949122" cy="2899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69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340" y="498415"/>
            <a:ext cx="715115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INTERCLUBS 2026</a:t>
            </a:r>
            <a:br>
              <a:rPr lang="fr-FR" dirty="0"/>
            </a:br>
            <a:r>
              <a:rPr lang="fr-FR" sz="2700" b="1" dirty="0"/>
              <a:t>Seniors Bresson</a:t>
            </a:r>
            <a:br>
              <a:rPr lang="fr-FR" sz="2700" b="1" dirty="0"/>
            </a:br>
            <a:br>
              <a:rPr lang="fr-FR" sz="2700" b="1" dirty="0"/>
            </a:br>
            <a:r>
              <a:rPr lang="fr-FR" sz="2700" b="1" dirty="0"/>
              <a:t>Le calendrier 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943169-5B63-4EAE-7DB1-A8D9AC7E2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145" y="6335130"/>
            <a:ext cx="7619999" cy="365125"/>
          </a:xfrm>
        </p:spPr>
        <p:txBody>
          <a:bodyPr/>
          <a:lstStyle/>
          <a:p>
            <a:r>
              <a:rPr lang="fr-FR"/>
              <a:t>Amicale Seniors 12 fevrier 2026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EF1D79-E6AA-C420-26C0-A3EE62F9C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D217F2-0B1D-DB01-19AE-4FA8C9B03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graphicFrame>
        <p:nvGraphicFramePr>
          <p:cNvPr id="12" name="Espace réservé du contenu 11">
            <a:extLst>
              <a:ext uri="{FF2B5EF4-FFF2-40B4-BE49-F238E27FC236}">
                <a16:creationId xmlns:a16="http://schemas.microsoft.com/office/drawing/2014/main" id="{7FC236FA-DBEF-D4AC-0858-0C2BB1B5DB8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7793637"/>
              </p:ext>
            </p:extLst>
          </p:nvPr>
        </p:nvGraphicFramePr>
        <p:xfrm>
          <a:off x="1779373" y="2063578"/>
          <a:ext cx="7900655" cy="4250325"/>
        </p:xfrm>
        <a:graphic>
          <a:graphicData uri="http://schemas.openxmlformats.org/drawingml/2006/table">
            <a:tbl>
              <a:tblPr/>
              <a:tblGrid>
                <a:gridCol w="1117855">
                  <a:extLst>
                    <a:ext uri="{9D8B030D-6E8A-4147-A177-3AD203B41FA5}">
                      <a16:colId xmlns:a16="http://schemas.microsoft.com/office/drawing/2014/main" val="2329655815"/>
                    </a:ext>
                  </a:extLst>
                </a:gridCol>
                <a:gridCol w="1375821">
                  <a:extLst>
                    <a:ext uri="{9D8B030D-6E8A-4147-A177-3AD203B41FA5}">
                      <a16:colId xmlns:a16="http://schemas.microsoft.com/office/drawing/2014/main" val="2024528839"/>
                    </a:ext>
                  </a:extLst>
                </a:gridCol>
                <a:gridCol w="1279514">
                  <a:extLst>
                    <a:ext uri="{9D8B030D-6E8A-4147-A177-3AD203B41FA5}">
                      <a16:colId xmlns:a16="http://schemas.microsoft.com/office/drawing/2014/main" val="3899127197"/>
                    </a:ext>
                  </a:extLst>
                </a:gridCol>
                <a:gridCol w="1104097">
                  <a:extLst>
                    <a:ext uri="{9D8B030D-6E8A-4147-A177-3AD203B41FA5}">
                      <a16:colId xmlns:a16="http://schemas.microsoft.com/office/drawing/2014/main" val="1319332426"/>
                    </a:ext>
                  </a:extLst>
                </a:gridCol>
                <a:gridCol w="1465250">
                  <a:extLst>
                    <a:ext uri="{9D8B030D-6E8A-4147-A177-3AD203B41FA5}">
                      <a16:colId xmlns:a16="http://schemas.microsoft.com/office/drawing/2014/main" val="762836402"/>
                    </a:ext>
                  </a:extLst>
                </a:gridCol>
                <a:gridCol w="1558118">
                  <a:extLst>
                    <a:ext uri="{9D8B030D-6E8A-4147-A177-3AD203B41FA5}">
                      <a16:colId xmlns:a16="http://schemas.microsoft.com/office/drawing/2014/main" val="2634885957"/>
                    </a:ext>
                  </a:extLst>
                </a:gridCol>
              </a:tblGrid>
              <a:tr h="145406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Mois</a:t>
                      </a:r>
                    </a:p>
                  </a:txBody>
                  <a:tcPr marL="5725" marR="5725" marT="5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Dates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de la  rencontre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Lieu de la rencontre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156876"/>
                  </a:ext>
                </a:extLst>
              </a:tr>
              <a:tr h="1454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Ryder Cup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CDA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Bresson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Extérieur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437150"/>
                  </a:ext>
                </a:extLst>
              </a:tr>
              <a:tr h="139813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</a:t>
                      </a:r>
                    </a:p>
                  </a:txBody>
                  <a:tcPr marL="5725" marR="5725" marT="5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836738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Jeudi 23 Avril</a:t>
                      </a:r>
                    </a:p>
                  </a:txBody>
                  <a:tcPr marL="5725" marR="5725" marT="57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Charmeil</a:t>
                      </a:r>
                    </a:p>
                  </a:txBody>
                  <a:tcPr marL="5725" marR="5725" marT="57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12019"/>
                  </a:ext>
                </a:extLst>
              </a:tr>
              <a:tr h="1398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379404"/>
                  </a:ext>
                </a:extLst>
              </a:tr>
              <a:tr h="139813"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</a:t>
                      </a:r>
                    </a:p>
                  </a:txBody>
                  <a:tcPr marL="5725" marR="5725" marT="5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959394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Jeudi 4 juin</a:t>
                      </a:r>
                    </a:p>
                  </a:txBody>
                  <a:tcPr marL="5725" marR="5725" marT="5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4 autres clubs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080294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139925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Jeudi 11 juin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Verger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074208"/>
                  </a:ext>
                </a:extLst>
              </a:tr>
              <a:tr h="1398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14896"/>
                  </a:ext>
                </a:extLst>
              </a:tr>
              <a:tr h="139813">
                <a:tc rowSpan="7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</a:t>
                      </a:r>
                    </a:p>
                  </a:txBody>
                  <a:tcPr marL="5725" marR="5725" marT="5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022616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Jeudi 2 Juillet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CHARMEIL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115149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613054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Mardi 21  /07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CHARMEIL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920826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596386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Jeudi 23 / 07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SALVAGNY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9818858"/>
                  </a:ext>
                </a:extLst>
              </a:tr>
              <a:tr h="1398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608036"/>
                  </a:ext>
                </a:extLst>
              </a:tr>
              <a:tr h="139813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Aout</a:t>
                      </a:r>
                    </a:p>
                  </a:txBody>
                  <a:tcPr marL="5725" marR="5725" marT="5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1121496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Mardi 25/08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des ALPES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009206"/>
                  </a:ext>
                </a:extLst>
              </a:tr>
              <a:tr h="1398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976045"/>
                  </a:ext>
                </a:extLst>
              </a:tr>
              <a:tr h="139813">
                <a:tc rowSpan="7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Septembre</a:t>
                      </a:r>
                    </a:p>
                  </a:txBody>
                  <a:tcPr marL="5725" marR="5725" marT="5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653185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Jeudi 3 / 09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SALVAGNY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71835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301791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Mardi 22 / O9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CORRENCON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26818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042297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Mardi 29/09 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E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E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E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Verger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E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049838"/>
                  </a:ext>
                </a:extLst>
              </a:tr>
              <a:tr h="1398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 Jeudi 1/10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3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01221"/>
                  </a:ext>
                </a:extLst>
              </a:tr>
              <a:tr h="139813"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Octobre</a:t>
                      </a:r>
                    </a:p>
                  </a:txBody>
                  <a:tcPr marL="5725" marR="5725" marT="5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099500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Mercredi 7 / 10 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AIX les BAINS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557371"/>
                  </a:ext>
                </a:extLst>
              </a:tr>
              <a:tr h="1342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95396"/>
                  </a:ext>
                </a:extLst>
              </a:tr>
              <a:tr h="1398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5" marR="5725" marT="57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733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3857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922876" cy="1474928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3600" b="1" dirty="0"/>
            </a:br>
            <a:br>
              <a:rPr lang="fr-FR" sz="3600" b="1" dirty="0"/>
            </a:br>
            <a:r>
              <a:rPr lang="fr-FR" sz="3600" b="1" dirty="0"/>
              <a:t>Seniors Bresson 2026</a:t>
            </a:r>
            <a:br>
              <a:rPr lang="fr-FR" sz="3600" b="1" dirty="0"/>
            </a:br>
            <a:r>
              <a:rPr lang="fr-FR" sz="3600" b="1" dirty="0"/>
              <a:t>ASGRA</a:t>
            </a:r>
            <a:br>
              <a:rPr lang="fr-FR" sz="3600" b="1" dirty="0"/>
            </a:br>
            <a:br>
              <a:rPr lang="fr-FR" sz="3600" b="1" dirty="0"/>
            </a:b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1A97E3-4F6B-FAF1-A0A1-557454EA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C500878-C2B2-D46F-272D-5A8A031EA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268" y="1967965"/>
            <a:ext cx="8911687" cy="4031873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fr-FR" alt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fr-FR" alt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Cotisation annuelle </a:t>
            </a: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2026</a:t>
            </a: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à l’ASGRA : 45€</a:t>
            </a:r>
          </a:p>
          <a:p>
            <a:pPr>
              <a:defRPr/>
            </a:pPr>
            <a:endParaRPr lang="fr-FR" alt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 </a:t>
            </a:r>
            <a:r>
              <a:rPr lang="fr-FR" altLang="fr-F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Fee</a:t>
            </a: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 47€ </a:t>
            </a:r>
          </a:p>
          <a:p>
            <a:pPr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  <a:p>
            <a:pPr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sur 8 golfs   : 55 € ( Aix, CGL, Salvagny, Bresson, Charmeil, Bresse, Gouverneur, Divonne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8441D69-ECD1-D254-6115-35F4DF6AC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022038-4CB3-59F6-D86B-98208A68C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02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524" y="241636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3600" b="1" dirty="0"/>
            </a:br>
            <a:r>
              <a:rPr lang="fr-FR" sz="3600" b="1" dirty="0"/>
              <a:t>Seniors Bresson 2026</a:t>
            </a:r>
            <a:br>
              <a:rPr lang="fr-FR" sz="3600" b="1" dirty="0"/>
            </a:br>
            <a:r>
              <a:rPr lang="fr-FR" sz="3600" b="1" dirty="0"/>
              <a:t>ASGRA  </a:t>
            </a:r>
            <a:br>
              <a:rPr lang="fr-FR" sz="3600" b="1" dirty="0"/>
            </a:b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37EFD1-5C80-8ED6-0637-C056B002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5" name="Image 4" descr="Logo-ASGRA-AURA-VECTO.png">
            <a:extLst>
              <a:ext uri="{FF2B5EF4-FFF2-40B4-BE49-F238E27FC236}">
                <a16:creationId xmlns:a16="http://schemas.microsoft.com/office/drawing/2014/main" id="{CCBACC63-27FC-E93A-C8BC-FC98EEC575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547" y="943165"/>
            <a:ext cx="1704342" cy="151216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B2B65CC-0FC3-6024-3A9F-183CED82D806}"/>
              </a:ext>
            </a:extLst>
          </p:cNvPr>
          <p:cNvSpPr txBox="1">
            <a:spLocks/>
          </p:cNvSpPr>
          <p:nvPr/>
        </p:nvSpPr>
        <p:spPr>
          <a:xfrm>
            <a:off x="2521089" y="2455333"/>
            <a:ext cx="7600373" cy="4033922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fr-FR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37 </a:t>
            </a:r>
            <a:r>
              <a:rPr lang="en-US" sz="6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compétitions</a:t>
            </a:r>
            <a:r>
              <a:rPr lang="en-US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entre Mars à Octobre </a:t>
            </a:r>
            <a:r>
              <a:rPr lang="en-US" sz="6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en</a:t>
            </a:r>
            <a:r>
              <a:rPr lang="en-US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2026</a:t>
            </a:r>
          </a:p>
          <a:p>
            <a:pPr marL="0" indent="0">
              <a:buNone/>
            </a:pPr>
            <a:endParaRPr lang="en-US" sz="6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6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Stableford</a:t>
            </a:r>
            <a:r>
              <a:rPr lang="fr-FR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(15) 4BMB et SHAMBLE (11) et   Scramble (11)  </a:t>
            </a:r>
            <a:r>
              <a:rPr lang="fr-FR" sz="45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(calendrier sur le site </a:t>
            </a:r>
            <a:r>
              <a:rPr lang="fr-FR" sz="45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Asgra</a:t>
            </a:r>
            <a:r>
              <a:rPr lang="fr-FR" sz="45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et sur le calendrier partagé seniors)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45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6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33 golfs en 2025</a:t>
            </a:r>
          </a:p>
          <a:p>
            <a:pPr marL="0" indent="0">
              <a:buNone/>
            </a:pPr>
            <a:endParaRPr lang="en-US" sz="6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Match Play par équipe ( composition d’une équipe 2 femmes et 3 hommes)</a:t>
            </a:r>
          </a:p>
          <a:p>
            <a:pPr marL="0" indent="0">
              <a:buFont typeface="Wingdings 3" charset="2"/>
              <a:buNone/>
            </a:pPr>
            <a:endParaRPr lang="fr-FR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Font typeface="Wingdings 3" charset="2"/>
              <a:buNone/>
            </a:pPr>
            <a:endParaRPr lang="fr-FR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44A097-6111-65AE-636A-00B5545E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CABFC6-9E76-CBB7-E6D4-E56A100FE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1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9EB37-698E-EB9E-802C-A9E74989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50BF6-A2A3-D487-69D0-9C8D7AC7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870" y="497591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3600" b="1" dirty="0"/>
            </a:br>
            <a:r>
              <a:rPr lang="fr-FR" sz="3600" b="1" dirty="0"/>
              <a:t>Seniors Bresson 2026</a:t>
            </a:r>
            <a:br>
              <a:rPr lang="fr-FR" sz="3600" b="1" dirty="0"/>
            </a:br>
            <a:r>
              <a:rPr lang="fr-FR" sz="3600" b="1" dirty="0"/>
              <a:t>ASGRA  </a:t>
            </a:r>
            <a:br>
              <a:rPr lang="fr-FR" sz="3600" b="1" dirty="0"/>
            </a:br>
            <a:r>
              <a:rPr lang="fr-FR" sz="3600" b="1" dirty="0"/>
              <a:t>Calendrier</a:t>
            </a:r>
            <a:br>
              <a:rPr lang="fr-FR" sz="3600" b="1" dirty="0"/>
            </a:b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31643E-1AA9-D6D0-06DA-575701B0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5" name="Image 4" descr="Logo-ASGRA-AURA-VECTO.png">
            <a:extLst>
              <a:ext uri="{FF2B5EF4-FFF2-40B4-BE49-F238E27FC236}">
                <a16:creationId xmlns:a16="http://schemas.microsoft.com/office/drawing/2014/main" id="{46D62CBB-213D-A456-638A-8A038FB0DD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770" y="1274241"/>
            <a:ext cx="1704342" cy="151216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385610-458E-2C8C-388B-6491C0AF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29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5BC654F-75C2-1472-B6BC-C2FB09CC3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704987CE-4233-8771-81F6-0E58A96EC8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717"/>
              </p:ext>
            </p:extLst>
          </p:nvPr>
        </p:nvGraphicFramePr>
        <p:xfrm>
          <a:off x="2618467" y="236012"/>
          <a:ext cx="5079792" cy="6575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663253" imgH="6035040" progId="Acrobat.Document.DC">
                  <p:embed/>
                </p:oleObj>
              </mc:Choice>
              <mc:Fallback>
                <p:oleObj name="Acrobat Document" r:id="rId4" imgW="4663253" imgH="60350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8467" y="236012"/>
                        <a:ext cx="5079792" cy="6575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147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8CA8CF-0312-88FE-A8BD-EAA01CF3C214}"/>
              </a:ext>
            </a:extLst>
          </p:cNvPr>
          <p:cNvSpPr txBox="1">
            <a:spLocks/>
          </p:cNvSpPr>
          <p:nvPr/>
        </p:nvSpPr>
        <p:spPr>
          <a:xfrm>
            <a:off x="543697" y="2417553"/>
            <a:ext cx="10614453" cy="37113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Avoir 50 ans ou plus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Être adhérent au golf de Bresson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Être membre de l’AS du club ( cotisation 55€) (</a:t>
            </a:r>
            <a:r>
              <a:rPr lang="fr-FR" u="sng" dirty="0">
                <a:hlinkClick r:id="rId2"/>
              </a:rPr>
              <a:t>https://www.payasso.fr/asgolfbresson/reglement</a:t>
            </a:r>
            <a:r>
              <a:rPr lang="fr-FR" dirty="0"/>
              <a:t> )</a:t>
            </a:r>
            <a:endParaRPr lang="fr-FR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Être titulaire de la licence de la FFG de l’année en cours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Avoir un certificat médical ou questionnaire à jour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Être à jour de sa cotisation à la section Seniors ( 22€ ) </a:t>
            </a:r>
          </a:p>
          <a:p>
            <a:pPr marL="0" indent="0">
              <a:buNone/>
            </a:pPr>
            <a:r>
              <a:rPr lang="fr-FR" b="1" dirty="0"/>
              <a:t>                     Règlement par virement bancaire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D6330A4-BCDA-665E-DC91-7BD814880990}"/>
              </a:ext>
            </a:extLst>
          </p:cNvPr>
          <p:cNvSpPr txBox="1">
            <a:spLocks/>
          </p:cNvSpPr>
          <p:nvPr/>
        </p:nvSpPr>
        <p:spPr>
          <a:xfrm>
            <a:off x="-417244" y="307519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b="1" dirty="0"/>
              <a:t>Conditions d’adhésion</a:t>
            </a:r>
            <a:br>
              <a:rPr lang="fr-FR" b="1" dirty="0"/>
            </a:br>
            <a:r>
              <a:rPr lang="fr-FR" b="1" dirty="0"/>
              <a:t>Seniors Bresson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932944-E973-8373-FD98-D68F0257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B17544C-74BD-2271-B109-2EE78C90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65B5E5A-200B-E11A-CB2A-BDFBBDC57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7" name="Image 6" descr="Golf frustration">
            <a:extLst>
              <a:ext uri="{FF2B5EF4-FFF2-40B4-BE49-F238E27FC236}">
                <a16:creationId xmlns:a16="http://schemas.microsoft.com/office/drawing/2014/main" id="{A876D845-8891-F453-422F-796CD9048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21" y="307518"/>
            <a:ext cx="2348799" cy="2348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595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Championnat Seniors 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321A3E-418D-E894-271F-96D3983A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223F1E-7DC3-CAC0-AF3B-A9F67EADFEB5}"/>
              </a:ext>
            </a:extLst>
          </p:cNvPr>
          <p:cNvSpPr txBox="1">
            <a:spLocks/>
          </p:cNvSpPr>
          <p:nvPr/>
        </p:nvSpPr>
        <p:spPr>
          <a:xfrm>
            <a:off x="2725022" y="1953700"/>
            <a:ext cx="8911686" cy="40470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Lancement des inscriptions début Mars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Tableau établi vers le 15 Mars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1</a:t>
            </a:r>
            <a:r>
              <a:rPr lang="fr-FR" sz="11200" b="1" baseline="30000" dirty="0"/>
              <a:t>ère</a:t>
            </a:r>
            <a:r>
              <a:rPr lang="fr-FR" sz="11200" b="1" dirty="0"/>
              <a:t> match fin mars, </a:t>
            </a:r>
            <a:r>
              <a:rPr lang="fr-FR" sz="11200" b="1"/>
              <a:t>début avril</a:t>
            </a: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Le 2</a:t>
            </a:r>
            <a:r>
              <a:rPr lang="fr-FR" sz="11200" b="1" baseline="30000" dirty="0"/>
              <a:t>ème</a:t>
            </a:r>
            <a:r>
              <a:rPr lang="fr-FR" sz="11200" b="1" dirty="0"/>
              <a:t>  match ne pourra être joué que si la cotisation est réglée</a:t>
            </a:r>
          </a:p>
          <a:p>
            <a:pPr marL="0" indent="0">
              <a:buFont typeface="Wingdings 3" charset="2"/>
              <a:buNone/>
            </a:pPr>
            <a:endParaRPr lang="fr-FR" sz="12800" b="1" dirty="0"/>
          </a:p>
          <a:p>
            <a:pPr>
              <a:buFont typeface="Wingdings" panose="05000000000000000000" pitchFamily="2" charset="2"/>
              <a:buChar char="Ø"/>
            </a:pPr>
            <a:endParaRPr lang="fr-FR" sz="12800" b="1" dirty="0"/>
          </a:p>
          <a:p>
            <a:pPr marL="0" indent="0" algn="ctr">
              <a:buFont typeface="Wingdings 3" charset="2"/>
              <a:buNone/>
            </a:pPr>
            <a:endParaRPr lang="fr-FR" sz="2800" dirty="0"/>
          </a:p>
          <a:p>
            <a:pPr marL="0" indent="0" algn="ctr">
              <a:buFont typeface="Wingdings 3" charset="2"/>
              <a:buNone/>
            </a:pPr>
            <a:endParaRPr lang="fr-FR" sz="9600" b="1" u="sng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CC7C65-3898-F775-BE38-55C8E5A4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30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A1D0B4-1C6F-62A9-5F56-6BB270A2B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97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519" y="1065372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Seniors Bresson 2025</a:t>
            </a:r>
            <a:br>
              <a:rPr lang="fr-FR" b="1" dirty="0"/>
            </a:br>
            <a:endParaRPr lang="fr-FR" sz="3100" b="1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72139D5-C98A-4ADD-81D5-6F83A64D8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2641940"/>
            <a:ext cx="6446520" cy="3233928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sz="2800" b="1" dirty="0"/>
              <a:t>Les Inscriptions aux amicales et aux interclubs se font </a:t>
            </a:r>
            <a:r>
              <a:rPr lang="en-US" sz="2800" b="1" dirty="0" err="1"/>
              <a:t>exclusivement</a:t>
            </a:r>
            <a:r>
              <a:rPr lang="en-US" sz="2800" b="1" dirty="0"/>
              <a:t> par internet </a:t>
            </a:r>
          </a:p>
          <a:p>
            <a:pPr marL="0" lvl="0" indent="0">
              <a:buNone/>
            </a:pPr>
            <a:r>
              <a:rPr lang="en-US" sz="2400" dirty="0"/>
              <a:t>   </a:t>
            </a:r>
          </a:p>
          <a:p>
            <a:pPr marL="285750" indent="-285750"/>
            <a:r>
              <a:rPr lang="en-US" sz="2400" dirty="0"/>
              <a:t>En remplissant et </a:t>
            </a:r>
            <a:r>
              <a:rPr lang="en-US" sz="2400" dirty="0" err="1"/>
              <a:t>renvoyant</a:t>
            </a:r>
            <a:r>
              <a:rPr lang="en-US" sz="2400" dirty="0"/>
              <a:t> le </a:t>
            </a:r>
            <a:r>
              <a:rPr lang="en-US" sz="2400" dirty="0" err="1"/>
              <a:t>formulaire</a:t>
            </a:r>
            <a:r>
              <a:rPr lang="en-US" sz="2400" dirty="0"/>
              <a:t> que </a:t>
            </a:r>
            <a:r>
              <a:rPr lang="en-US" sz="2400" dirty="0" err="1"/>
              <a:t>vous</a:t>
            </a:r>
            <a:r>
              <a:rPr lang="en-US" sz="2400" dirty="0"/>
              <a:t> </a:t>
            </a:r>
            <a:r>
              <a:rPr lang="en-US" sz="2400" dirty="0" err="1"/>
              <a:t>recevrez</a:t>
            </a:r>
            <a:r>
              <a:rPr lang="en-US" sz="2400" dirty="0"/>
              <a:t> </a:t>
            </a:r>
            <a:r>
              <a:rPr lang="en-US" sz="2400" dirty="0" err="1"/>
              <a:t>directement</a:t>
            </a:r>
            <a:r>
              <a:rPr lang="en-US" sz="2400" dirty="0"/>
              <a:t> dans </a:t>
            </a:r>
            <a:r>
              <a:rPr lang="en-US" sz="2400" dirty="0" err="1"/>
              <a:t>votre</a:t>
            </a:r>
            <a:r>
              <a:rPr lang="en-US" sz="2400" dirty="0"/>
              <a:t> </a:t>
            </a:r>
            <a:r>
              <a:rPr lang="en-US" sz="2400" dirty="0" err="1"/>
              <a:t>bo</a:t>
            </a:r>
            <a:r>
              <a:rPr lang="fr-FR" sz="2400" dirty="0" err="1"/>
              <a:t>îte</a:t>
            </a:r>
            <a:r>
              <a:rPr lang="fr-FR" sz="2400" dirty="0"/>
              <a:t> mail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Adresse du site des Seniors de Bresson: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www.golfbresson-as.fr</a:t>
            </a:r>
            <a:r>
              <a:rPr lang="fr-FR" dirty="0">
                <a:solidFill>
                  <a:srgbClr val="00B0F0"/>
                </a:solidFill>
              </a:rPr>
              <a:t> / </a:t>
            </a:r>
            <a:r>
              <a:rPr lang="fr-FR" dirty="0"/>
              <a:t>section seniors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>
                <a:solidFill>
                  <a:srgbClr val="00B0F0"/>
                </a:solidFill>
              </a:rPr>
              <a:t>Adresse mail des seniors: </a:t>
            </a:r>
            <a:r>
              <a:rPr lang="fr-FR" dirty="0"/>
              <a:t>seniors.bresson@gmail.com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D8851F-6F23-1934-0BC4-B4EC50D4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225" y="6333067"/>
            <a:ext cx="5210176" cy="267650"/>
          </a:xfrm>
        </p:spPr>
        <p:txBody>
          <a:bodyPr/>
          <a:lstStyle/>
          <a:p>
            <a:r>
              <a:rPr lang="fr-FR"/>
              <a:t>Amicale Seniors 12 fevrier 2026</a:t>
            </a:r>
            <a:endParaRPr lang="en-US" dirty="0"/>
          </a:p>
        </p:txBody>
      </p:sp>
      <p:pic>
        <p:nvPicPr>
          <p:cNvPr id="5122" name="Picture 2" descr="Ordinateur clipart gratuite - Bureau dessin, picture, image, graphic, clip  art télécharger gratuit">
            <a:extLst>
              <a:ext uri="{FF2B5EF4-FFF2-40B4-BE49-F238E27FC236}">
                <a16:creationId xmlns:a16="http://schemas.microsoft.com/office/drawing/2014/main" id="{F4F5F73E-C63D-4CE7-BD7E-6EDC86640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" y="354976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38C822-7B34-485B-726B-A8848B2D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31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EB97D3-A6F4-0912-82BD-2401AC070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1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Calendrier 2025</a:t>
            </a:r>
            <a:br>
              <a:rPr lang="fr-FR" dirty="0"/>
            </a:br>
            <a:r>
              <a:rPr lang="fr-FR" sz="3100" b="1" dirty="0"/>
              <a:t>Seniors Bresson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321A3E-418D-E894-271F-96D3983A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B5A230B3-CB30-84C9-711C-A916CA5E037B}"/>
              </a:ext>
            </a:extLst>
          </p:cNvPr>
          <p:cNvSpPr txBox="1">
            <a:spLocks/>
          </p:cNvSpPr>
          <p:nvPr/>
        </p:nvSpPr>
        <p:spPr>
          <a:xfrm>
            <a:off x="1779588" y="2399193"/>
            <a:ext cx="9208978" cy="3828186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3000" b="1" dirty="0"/>
              <a:t>  </a:t>
            </a:r>
          </a:p>
          <a:p>
            <a:pPr marL="0" indent="0" algn="ctr">
              <a:buFont typeface="Wingdings 3" charset="2"/>
              <a:buNone/>
            </a:pPr>
            <a:r>
              <a:rPr lang="fr-FR" sz="9600" b="1" dirty="0"/>
              <a:t>             Calendrier partagé </a:t>
            </a:r>
          </a:p>
          <a:p>
            <a:pPr marL="0" indent="0">
              <a:buFont typeface="Wingdings 3" charset="2"/>
              <a:buNone/>
            </a:pPr>
            <a:endParaRPr lang="fr-FR" sz="9600" b="1" dirty="0"/>
          </a:p>
          <a:p>
            <a:pPr marL="0" indent="0">
              <a:buFont typeface="Wingdings 3" charset="2"/>
              <a:buNone/>
            </a:pPr>
            <a:r>
              <a:rPr lang="fr-FR" sz="9600" b="1" dirty="0"/>
              <a:t>Consignes pour avoir les compétitions seniors sur </a:t>
            </a:r>
            <a:r>
              <a:rPr lang="fr-FR" sz="9600" b="1" dirty="0" err="1"/>
              <a:t>iphone</a:t>
            </a:r>
            <a:r>
              <a:rPr lang="fr-FR" sz="9600" b="1" dirty="0"/>
              <a:t> ou </a:t>
            </a:r>
            <a:r>
              <a:rPr lang="fr-FR" sz="9600" b="1" dirty="0" err="1"/>
              <a:t>Androïd</a:t>
            </a:r>
            <a:r>
              <a:rPr lang="fr-FR" sz="9600" b="1" dirty="0"/>
              <a:t>.</a:t>
            </a:r>
            <a:endParaRPr lang="fr-FR" sz="3000" b="1" dirty="0"/>
          </a:p>
          <a:p>
            <a:pPr marL="0" indent="0">
              <a:buFont typeface="Wingdings 3" charset="2"/>
              <a:buNone/>
            </a:pPr>
            <a:r>
              <a:rPr lang="fr-FR" sz="2600" b="1" dirty="0"/>
              <a:t> </a:t>
            </a:r>
          </a:p>
          <a:p>
            <a:pPr marL="0" indent="0">
              <a:buFont typeface="Wingdings 3" charset="2"/>
              <a:buNone/>
            </a:pPr>
            <a:r>
              <a:rPr lang="fr-FR" sz="9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https://calendar.google.com/calendar/b/2?</a:t>
            </a:r>
            <a:endParaRPr lang="fr-FR" sz="9600" b="1" dirty="0">
              <a:solidFill>
                <a:srgbClr val="00B0F0"/>
              </a:solidFill>
            </a:endParaRPr>
          </a:p>
          <a:p>
            <a:pPr marL="0" indent="0">
              <a:buFont typeface="Wingdings 3" charset="2"/>
              <a:buNone/>
            </a:pPr>
            <a:endParaRPr lang="fr-FR" sz="2600" b="1" dirty="0"/>
          </a:p>
          <a:p>
            <a:pPr marL="0" indent="0">
              <a:buFont typeface="Wingdings 3" charset="2"/>
              <a:buNone/>
            </a:pPr>
            <a:r>
              <a:rPr lang="fr-FR" sz="9600" b="1"/>
              <a:t>(dates </a:t>
            </a:r>
            <a:r>
              <a:rPr lang="fr-FR" sz="9600" b="1" dirty="0"/>
              <a:t>amicales, interclubs, ASGRA rentrées par André)</a:t>
            </a:r>
          </a:p>
          <a:p>
            <a:pPr marL="0" indent="0">
              <a:buFont typeface="Wingdings 3" charset="2"/>
              <a:buNone/>
            </a:pPr>
            <a:endParaRPr lang="fr-FR" sz="9600" b="1" dirty="0"/>
          </a:p>
          <a:p>
            <a:pPr marL="0" indent="0">
              <a:buFont typeface="Wingdings 3" charset="2"/>
              <a:buNone/>
            </a:pPr>
            <a:endParaRPr lang="fr-FR" sz="3000" b="1" dirty="0"/>
          </a:p>
          <a:p>
            <a:endParaRPr lang="fr-FR" sz="4000" b="1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1E196F-2115-ACB9-98C0-265E3DB8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32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2282C2-2CA8-8A60-44B5-773C6C54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60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097424-0606-4E60-AF80-9F0953AD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900" b="1" dirty="0"/>
              <a:t>Seniors Bresson 2026</a:t>
            </a:r>
            <a:br>
              <a:rPr lang="fr-FR" sz="4900" b="1" dirty="0"/>
            </a:br>
            <a:endParaRPr lang="fr-FR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004B83-6703-5469-0127-EAE02ABC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806" y="6199632"/>
            <a:ext cx="7619999" cy="365125"/>
          </a:xfrm>
        </p:spPr>
        <p:txBody>
          <a:bodyPr/>
          <a:lstStyle/>
          <a:p>
            <a:r>
              <a:rPr lang="fr-FR"/>
              <a:t>Amicale Seniors 12 fevrier 2026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B61E70-A85C-A4ED-812B-A49CB0E92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46" y="1289991"/>
            <a:ext cx="2540716" cy="190553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4A6BEE-DAAD-E835-2AD0-AEDC89FC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33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DF271E-7181-579C-6D81-1EEBBD058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4" name="Image 3" descr="Club de golf Summerlea - Summerlea Golf &amp; Country Club - «Plus je pratique,  plus je semble devenir chanceux.» 🏌️‍♂️ Une citation de Gary Player qui  fait sourire, mais qui nous indique">
            <a:extLst>
              <a:ext uri="{FF2B5EF4-FFF2-40B4-BE49-F238E27FC236}">
                <a16:creationId xmlns:a16="http://schemas.microsoft.com/office/drawing/2014/main" id="{56D71386-3798-2D57-8A64-8BF069856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231" y="968638"/>
            <a:ext cx="2948940" cy="294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12 idées de Golf | conseils de golf, golf, golf materiel">
            <a:extLst>
              <a:ext uri="{FF2B5EF4-FFF2-40B4-BE49-F238E27FC236}">
                <a16:creationId xmlns:a16="http://schemas.microsoft.com/office/drawing/2014/main" id="{6FA5A548-7A18-183B-C87F-C872953DA2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6" y="4382815"/>
            <a:ext cx="2854908" cy="178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Citation Bob Toski - Golfiquement blog sur le mental du golfeur">
            <a:extLst>
              <a:ext uri="{FF2B5EF4-FFF2-40B4-BE49-F238E27FC236}">
                <a16:creationId xmlns:a16="http://schemas.microsoft.com/office/drawing/2014/main" id="{FE35561A-5CBC-A035-07B6-02616030E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46" y="696903"/>
            <a:ext cx="3554989" cy="199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Un &quot;donné&quot; est un arrangement entre 2 golfeurs qui ne savent pas bien  putter - Idée Golf">
            <a:extLst>
              <a:ext uri="{FF2B5EF4-FFF2-40B4-BE49-F238E27FC236}">
                <a16:creationId xmlns:a16="http://schemas.microsoft.com/office/drawing/2014/main" id="{64FA8FED-91CE-B37E-FB05-E66F9FA05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30" y="4339109"/>
            <a:ext cx="4058635" cy="2017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Affiche Définition Golf pour salon | L'Afficherie">
            <a:extLst>
              <a:ext uri="{FF2B5EF4-FFF2-40B4-BE49-F238E27FC236}">
                <a16:creationId xmlns:a16="http://schemas.microsoft.com/office/drawing/2014/main" id="{F273A200-D2EF-0E00-781A-75989FDC96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633">
            <a:off x="8618668" y="2651763"/>
            <a:ext cx="2894422" cy="3972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987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4B55D-DCDC-51E4-7C65-D427FCAF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42" y="475254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latin typeface="Algerian" panose="04020705040A02060702" pitchFamily="82" charset="0"/>
              </a:rPr>
              <a:t>Bonne SAISON golfique 2026</a:t>
            </a:r>
            <a:br>
              <a:rPr lang="fr-FR" b="1" dirty="0">
                <a:latin typeface="Algerian" panose="04020705040A02060702" pitchFamily="82" charset="0"/>
              </a:rPr>
            </a:br>
            <a:r>
              <a:rPr lang="fr-FR" dirty="0"/>
              <a:t>    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D1D5CB-B965-67AF-3C0F-F649BAB8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8FF18E-678F-85E3-90BE-1F7DCDF78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60859">
            <a:off x="562270" y="1119608"/>
            <a:ext cx="2434219" cy="24342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1315A8-E370-E286-F104-DBDD91A27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15586">
            <a:off x="8894660" y="1247042"/>
            <a:ext cx="2774653" cy="208099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4C3054B-2831-B551-1206-342EE589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34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A9F8A7-1E11-2B58-F7C9-9CC666D54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7" name="Image 6" descr="Restaurant - La Tour-de-Salvagny">
            <a:extLst>
              <a:ext uri="{FF2B5EF4-FFF2-40B4-BE49-F238E27FC236}">
                <a16:creationId xmlns:a16="http://schemas.microsoft.com/office/drawing/2014/main" id="{EBDDBDCD-5A3B-7E47-F944-340A15A8F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811">
            <a:off x="807443" y="3462113"/>
            <a:ext cx="3517810" cy="3346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2" descr="Photo">
            <a:extLst>
              <a:ext uri="{FF2B5EF4-FFF2-40B4-BE49-F238E27FC236}">
                <a16:creationId xmlns:a16="http://schemas.microsoft.com/office/drawing/2014/main" id="{3D20D6D0-315D-23E8-BDF0-DE3DADB02B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1167133"/>
            <a:ext cx="2414267" cy="24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6" name="Picture 4" descr="Photo">
            <a:extLst>
              <a:ext uri="{FF2B5EF4-FFF2-40B4-BE49-F238E27FC236}">
                <a16:creationId xmlns:a16="http://schemas.microsoft.com/office/drawing/2014/main" id="{6EE3EF73-2A14-1F90-91F1-949D05E43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92" y="1547056"/>
            <a:ext cx="4238874" cy="30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olf de Lyon Verger Parcours 18 trous Saint-Symphorien-d'Ozon (69) Rhône  Rhône-Alpes - Cgolf.fr">
            <a:extLst>
              <a:ext uri="{FF2B5EF4-FFF2-40B4-BE49-F238E27FC236}">
                <a16:creationId xmlns:a16="http://schemas.microsoft.com/office/drawing/2014/main" id="{EBB075C9-BA45-660D-BF0A-5F5527BF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8663">
            <a:off x="8049613" y="3880691"/>
            <a:ext cx="3787702" cy="28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03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0645EB0-9B65-6C16-127D-7BE4E73F0F4F}"/>
              </a:ext>
            </a:extLst>
          </p:cNvPr>
          <p:cNvSpPr txBox="1">
            <a:spLocks/>
          </p:cNvSpPr>
          <p:nvPr/>
        </p:nvSpPr>
        <p:spPr>
          <a:xfrm>
            <a:off x="961622" y="392158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b="1" dirty="0"/>
              <a:t>Bilan 2025</a:t>
            </a:r>
            <a:br>
              <a:rPr lang="fr-FR" b="1" dirty="0"/>
            </a:br>
            <a:r>
              <a:rPr lang="fr-FR" b="1" dirty="0"/>
              <a:t>Seniors Bresson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0EA193B-7413-4FBD-9A28-0366CC1CA92F}"/>
              </a:ext>
            </a:extLst>
          </p:cNvPr>
          <p:cNvSpPr txBox="1">
            <a:spLocks/>
          </p:cNvSpPr>
          <p:nvPr/>
        </p:nvSpPr>
        <p:spPr>
          <a:xfrm>
            <a:off x="1127651" y="2508423"/>
            <a:ext cx="6830100" cy="35437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 </a:t>
            </a:r>
            <a:r>
              <a:rPr lang="fr-FR" sz="2400" b="1" dirty="0"/>
              <a:t>Résultats financiers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b="1" dirty="0"/>
              <a:t>Amicales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b="1" dirty="0"/>
              <a:t>Interclubs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b="1" dirty="0"/>
              <a:t>ASGRA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b="1" dirty="0"/>
              <a:t>Championnat des seniors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063C13-1356-1751-0B27-D736BCA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14C27B-5108-6328-29A0-96C2B33B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AEBD12-650F-50C3-9D39-F42BBE45E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7" name="Image 6" descr="37 Old Man Golf High Res Illustrations - Getty Images">
            <a:extLst>
              <a:ext uri="{FF2B5EF4-FFF2-40B4-BE49-F238E27FC236}">
                <a16:creationId xmlns:a16="http://schemas.microsoft.com/office/drawing/2014/main" id="{E7AC6F2A-0A1C-541E-2E77-66FB7F5AC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549" y="3429000"/>
            <a:ext cx="2743200" cy="3001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531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F05923B-5DB9-DD7E-25FF-D467D2D1C206}"/>
              </a:ext>
            </a:extLst>
          </p:cNvPr>
          <p:cNvSpPr txBox="1"/>
          <p:nvPr/>
        </p:nvSpPr>
        <p:spPr>
          <a:xfrm>
            <a:off x="729562" y="1149786"/>
            <a:ext cx="76199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/>
              <a:t>Résultats Financiers</a:t>
            </a:r>
            <a:br>
              <a:rPr lang="fr-FR" sz="2800" dirty="0"/>
            </a:br>
            <a:r>
              <a:rPr lang="fr-FR" sz="2800" dirty="0"/>
              <a:t>       </a:t>
            </a:r>
            <a:r>
              <a:rPr lang="fr-FR" sz="2800" b="1" dirty="0"/>
              <a:t>Comptes Amicale Seniors Bresson 2025</a:t>
            </a:r>
            <a:endParaRPr lang="fr-FR" sz="2800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0F25C26-7DA7-A608-0624-F38F8C1AEA6F}"/>
              </a:ext>
            </a:extLst>
          </p:cNvPr>
          <p:cNvSpPr txBox="1">
            <a:spLocks/>
          </p:cNvSpPr>
          <p:nvPr/>
        </p:nvSpPr>
        <p:spPr>
          <a:xfrm>
            <a:off x="1459285" y="2959637"/>
            <a:ext cx="10166316" cy="379768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 3" charset="2"/>
              <a:buNone/>
            </a:pPr>
            <a:r>
              <a:rPr lang="fr-FR" dirty="0"/>
              <a:t>							</a:t>
            </a:r>
          </a:p>
          <a:p>
            <a:pPr marL="457200" lvl="1" indent="0">
              <a:buFont typeface="Wingdings 3" charset="2"/>
              <a:buNone/>
            </a:pPr>
            <a:r>
              <a:rPr lang="fr-FR" dirty="0"/>
              <a:t>							</a:t>
            </a:r>
          </a:p>
          <a:p>
            <a:pPr marL="457200" lvl="1" indent="0">
              <a:buFont typeface="Wingdings 3" charset="2"/>
              <a:buNone/>
            </a:pPr>
            <a:endParaRPr lang="fr-FR" sz="6000" b="1" dirty="0"/>
          </a:p>
          <a:p>
            <a:pPr marL="457200" lvl="1" indent="0">
              <a:buFont typeface="Wingdings 3" charset="2"/>
              <a:buNone/>
            </a:pPr>
            <a:r>
              <a:rPr lang="fr-FR" sz="6000" b="1" dirty="0"/>
              <a:t>							</a:t>
            </a:r>
            <a:r>
              <a:rPr lang="fr-FR" sz="9600" b="1" dirty="0">
                <a:latin typeface="Arial Black" panose="020B0A04020102020204" pitchFamily="34" charset="0"/>
              </a:rPr>
              <a:t>Compte au 31/12/2025	</a:t>
            </a:r>
          </a:p>
          <a:p>
            <a:pPr marL="457200" lvl="1" indent="0">
              <a:buFont typeface="Wingdings 3" charset="2"/>
              <a:buNone/>
            </a:pPr>
            <a:endParaRPr lang="fr-FR" sz="9600" dirty="0"/>
          </a:p>
          <a:p>
            <a:pPr marL="457200" lvl="1" indent="0">
              <a:buFont typeface="Wingdings 3" charset="2"/>
              <a:buNone/>
            </a:pPr>
            <a:r>
              <a:rPr lang="fr-FR" sz="9600" dirty="0"/>
              <a:t> </a:t>
            </a:r>
            <a:r>
              <a:rPr lang="fr-FR" sz="9600" b="1" dirty="0"/>
              <a:t>RESULTAT au 31 .12. 2025                                   749 €</a:t>
            </a:r>
          </a:p>
          <a:p>
            <a:pPr marL="457200" lvl="1" indent="0">
              <a:buFont typeface="Wingdings 3" charset="2"/>
              <a:buNone/>
            </a:pPr>
            <a:endParaRPr lang="fr-FR" sz="9600" dirty="0"/>
          </a:p>
          <a:p>
            <a:pPr marL="457200" lvl="1" indent="0">
              <a:buFont typeface="Wingdings 3" charset="2"/>
              <a:buNone/>
            </a:pPr>
            <a:endParaRPr lang="fr-FR" sz="9600" b="1" dirty="0"/>
          </a:p>
          <a:p>
            <a:pPr marL="457200" lvl="1" indent="0">
              <a:buFont typeface="Wingdings 3" charset="2"/>
              <a:buNone/>
            </a:pPr>
            <a:r>
              <a:rPr lang="fr-FR" sz="9600" b="1" dirty="0"/>
              <a:t>				</a:t>
            </a:r>
            <a:r>
              <a:rPr lang="fr-FR" sz="8000" b="1" dirty="0"/>
              <a:t>						</a:t>
            </a:r>
          </a:p>
          <a:p>
            <a:pPr marL="457200" lvl="1" indent="0">
              <a:buFont typeface="Wingdings 3" charset="2"/>
              <a:buNone/>
            </a:pPr>
            <a:r>
              <a:rPr lang="fr-FR" sz="8000" b="1" dirty="0"/>
              <a:t>                                          </a:t>
            </a:r>
          </a:p>
          <a:p>
            <a:pPr marL="457200" lvl="1" indent="0">
              <a:buFont typeface="Wingdings 3" charset="2"/>
              <a:buNone/>
            </a:pPr>
            <a:r>
              <a:rPr lang="fr-FR" sz="8000" b="1" dirty="0"/>
              <a:t>                                                </a:t>
            </a:r>
          </a:p>
          <a:p>
            <a:pPr marL="457200" lvl="1" indent="0">
              <a:buFont typeface="Wingdings 3" charset="2"/>
              <a:buNone/>
            </a:pPr>
            <a:endParaRPr lang="fr-FR" sz="8000" b="1" dirty="0"/>
          </a:p>
          <a:p>
            <a:pPr marL="457200" lvl="1" indent="0">
              <a:buFont typeface="Wingdings 3" charset="2"/>
              <a:buNone/>
            </a:pPr>
            <a:r>
              <a:rPr lang="fr-FR" sz="8000" b="1" dirty="0"/>
              <a:t>                                                </a:t>
            </a:r>
            <a:r>
              <a:rPr lang="fr-FR" sz="6600" b="1" dirty="0"/>
              <a:t> </a:t>
            </a:r>
            <a:endParaRPr lang="fr-FR" sz="9600" b="1" u="sng" dirty="0"/>
          </a:p>
          <a:p>
            <a:pPr marL="457200" lvl="1" indent="0">
              <a:buFont typeface="Wingdings 3" charset="2"/>
              <a:buNone/>
            </a:pPr>
            <a:r>
              <a:rPr lang="fr-FR" sz="8000" b="1" dirty="0"/>
              <a:t>					</a:t>
            </a:r>
            <a:endParaRPr lang="fr-FR" sz="8000" b="1" u="sng" dirty="0"/>
          </a:p>
          <a:p>
            <a:pPr marL="0" indent="0" algn="ctr">
              <a:buFont typeface="Wingdings 3" charset="2"/>
              <a:buNone/>
            </a:pPr>
            <a:endParaRPr lang="fr-FR" sz="8000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5CBEF7-B55B-3F06-93B1-02DB424A5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1026" name="Picture 2" descr="Photo gratuite vue de face des éléments économiques">
            <a:extLst>
              <a:ext uri="{FF2B5EF4-FFF2-40B4-BE49-F238E27FC236}">
                <a16:creationId xmlns:a16="http://schemas.microsoft.com/office/drawing/2014/main" id="{D183A38C-177D-0C03-CFFE-C1FFD58E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60" y="97629"/>
            <a:ext cx="3742888" cy="210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15E63B5-629B-6C99-9F3F-F1875F41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B01B4B-CC66-F22F-7FBE-BA4B6AC1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5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10943-56DF-B347-7A6D-5A1E6C6C6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825" y="641959"/>
            <a:ext cx="8911687" cy="1280890"/>
          </a:xfrm>
        </p:spPr>
        <p:txBody>
          <a:bodyPr/>
          <a:lstStyle/>
          <a:p>
            <a:pPr algn="ctr"/>
            <a:r>
              <a:rPr lang="fr-FR" b="1" dirty="0"/>
              <a:t>Seniors Bresson 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FD0D10-07BC-8BA3-8A6D-56AA12FE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AAD9279-396B-80B1-6178-86CBBAADC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1" y="4510398"/>
            <a:ext cx="1698731" cy="2230656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C7E4119-3C3D-5A45-6EC7-D5F3E544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45B8C1-527C-4718-7052-85B07F905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8060B89-52A1-70A2-1417-72C6180FB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78746"/>
              </p:ext>
            </p:extLst>
          </p:nvPr>
        </p:nvGraphicFramePr>
        <p:xfrm>
          <a:off x="2932386" y="2168602"/>
          <a:ext cx="7189072" cy="3641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8608">
                  <a:extLst>
                    <a:ext uri="{9D8B030D-6E8A-4147-A177-3AD203B41FA5}">
                      <a16:colId xmlns:a16="http://schemas.microsoft.com/office/drawing/2014/main" val="3847768666"/>
                    </a:ext>
                  </a:extLst>
                </a:gridCol>
                <a:gridCol w="447600">
                  <a:extLst>
                    <a:ext uri="{9D8B030D-6E8A-4147-A177-3AD203B41FA5}">
                      <a16:colId xmlns:a16="http://schemas.microsoft.com/office/drawing/2014/main" val="792593005"/>
                    </a:ext>
                  </a:extLst>
                </a:gridCol>
                <a:gridCol w="1323108">
                  <a:extLst>
                    <a:ext uri="{9D8B030D-6E8A-4147-A177-3AD203B41FA5}">
                      <a16:colId xmlns:a16="http://schemas.microsoft.com/office/drawing/2014/main" val="1587229121"/>
                    </a:ext>
                  </a:extLst>
                </a:gridCol>
                <a:gridCol w="849939">
                  <a:extLst>
                    <a:ext uri="{9D8B030D-6E8A-4147-A177-3AD203B41FA5}">
                      <a16:colId xmlns:a16="http://schemas.microsoft.com/office/drawing/2014/main" val="116468141"/>
                    </a:ext>
                  </a:extLst>
                </a:gridCol>
                <a:gridCol w="849939">
                  <a:extLst>
                    <a:ext uri="{9D8B030D-6E8A-4147-A177-3AD203B41FA5}">
                      <a16:colId xmlns:a16="http://schemas.microsoft.com/office/drawing/2014/main" val="1089602140"/>
                    </a:ext>
                  </a:extLst>
                </a:gridCol>
                <a:gridCol w="849939">
                  <a:extLst>
                    <a:ext uri="{9D8B030D-6E8A-4147-A177-3AD203B41FA5}">
                      <a16:colId xmlns:a16="http://schemas.microsoft.com/office/drawing/2014/main" val="3857253345"/>
                    </a:ext>
                  </a:extLst>
                </a:gridCol>
                <a:gridCol w="849939">
                  <a:extLst>
                    <a:ext uri="{9D8B030D-6E8A-4147-A177-3AD203B41FA5}">
                      <a16:colId xmlns:a16="http://schemas.microsoft.com/office/drawing/2014/main" val="3120916401"/>
                    </a:ext>
                  </a:extLst>
                </a:gridCol>
              </a:tblGrid>
              <a:tr h="581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2025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2024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2023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2022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2019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67229087"/>
                  </a:ext>
                </a:extLst>
              </a:tr>
              <a:tr h="5100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Dames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37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13159710"/>
                  </a:ext>
                </a:extLst>
              </a:tr>
              <a:tr h="5100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Messieurs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60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65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31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36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8469450"/>
                  </a:ext>
                </a:extLst>
              </a:tr>
              <a:tr h="5100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Vétérans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31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50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50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48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78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50236642"/>
                  </a:ext>
                </a:extLst>
              </a:tr>
              <a:tr h="5100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Nouveaux membres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36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42190009"/>
                  </a:ext>
                </a:extLst>
              </a:tr>
              <a:tr h="5100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Inscriptions Asgra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31827024"/>
                  </a:ext>
                </a:extLst>
              </a:tr>
              <a:tr h="51001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Total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104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147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164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133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116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162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7486132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0B5E683-C887-33D2-E71F-7729F61BE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175" y="136525"/>
            <a:ext cx="1482308" cy="26717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F19394-5A55-DBBD-8542-2527E0B6D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9" y="3079641"/>
            <a:ext cx="2343719" cy="36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0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54DA2-92B9-F7A7-2963-B695901E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328" y="602749"/>
            <a:ext cx="8981343" cy="1280890"/>
          </a:xfrm>
        </p:spPr>
        <p:txBody>
          <a:bodyPr>
            <a:normAutofit fontScale="90000"/>
          </a:bodyPr>
          <a:lstStyle/>
          <a:p>
            <a:pPr algn="ctr"/>
            <a:br>
              <a:rPr lang="fr-FR" b="1" dirty="0"/>
            </a:br>
            <a:r>
              <a:rPr lang="fr-FR" b="1" dirty="0"/>
              <a:t>Amicales 2025</a:t>
            </a:r>
            <a:br>
              <a:rPr lang="fr-FR" b="1" dirty="0"/>
            </a:br>
            <a:r>
              <a:rPr lang="fr-FR" sz="3600" b="1" dirty="0"/>
              <a:t>Seniors Bresson</a:t>
            </a:r>
            <a:br>
              <a:rPr lang="fr-FR" sz="3600" b="1" dirty="0"/>
            </a:br>
            <a:br>
              <a:rPr lang="fr-FR" sz="3600" b="1" dirty="0"/>
            </a:br>
            <a:r>
              <a:rPr lang="fr-FR" sz="3600" b="1" dirty="0"/>
              <a:t>104 adhérents , dont 5 nouveaux</a:t>
            </a:r>
            <a:br>
              <a:rPr lang="fr-FR" sz="3600" b="1" dirty="0"/>
            </a:br>
            <a:br>
              <a:rPr lang="fr-FR" sz="3600" b="1" dirty="0"/>
            </a:b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F83938-24E5-22F0-5CF8-DAE66B276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4" name="Espace réservé du contenu 10">
            <a:extLst>
              <a:ext uri="{FF2B5EF4-FFF2-40B4-BE49-F238E27FC236}">
                <a16:creationId xmlns:a16="http://schemas.microsoft.com/office/drawing/2014/main" id="{C250FD25-C219-2CFD-05CD-6B1F7066C43D}"/>
              </a:ext>
            </a:extLst>
          </p:cNvPr>
          <p:cNvSpPr txBox="1">
            <a:spLocks/>
          </p:cNvSpPr>
          <p:nvPr/>
        </p:nvSpPr>
        <p:spPr>
          <a:xfrm>
            <a:off x="2498232" y="1962588"/>
            <a:ext cx="10558244" cy="439376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    14 réalisées + la fête des seniors</a:t>
            </a:r>
          </a:p>
          <a:p>
            <a:pPr marL="0" indent="0">
              <a:buFont typeface="Wingdings 3" charset="2"/>
              <a:buNone/>
            </a:pPr>
            <a:r>
              <a:rPr lang="fr-FR" sz="11200" b="1" dirty="0"/>
              <a:t>       </a:t>
            </a:r>
            <a:r>
              <a:rPr lang="fr-FR" sz="9600" b="1" dirty="0"/>
              <a:t>5 </a:t>
            </a:r>
            <a:r>
              <a:rPr lang="fr-FR" sz="9600" b="1" dirty="0" err="1"/>
              <a:t>Stableford</a:t>
            </a:r>
            <a:r>
              <a:rPr lang="fr-FR" sz="9600" b="1" dirty="0"/>
              <a:t>,  6 Scramble,  2  4BMB, 1 </a:t>
            </a:r>
            <a:r>
              <a:rPr lang="fr-FR" sz="9600" b="1" dirty="0" err="1"/>
              <a:t>swiss</a:t>
            </a:r>
            <a:r>
              <a:rPr lang="fr-FR" sz="9600" b="1" dirty="0"/>
              <a:t> scramble </a:t>
            </a:r>
          </a:p>
          <a:p>
            <a:pPr marL="0" indent="0">
              <a:buFont typeface="Wingdings 3" charset="2"/>
              <a:buNone/>
            </a:pPr>
            <a:r>
              <a:rPr lang="fr-FR" sz="9600" b="1" dirty="0"/>
              <a:t>   1 annulée par manque de participants</a:t>
            </a:r>
          </a:p>
          <a:p>
            <a:pPr marL="0" indent="0">
              <a:buFont typeface="Wingdings 3" charset="2"/>
              <a:buNone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91 joueurs </a:t>
            </a:r>
            <a:r>
              <a:rPr lang="fr-FR" sz="9600" b="1" dirty="0"/>
              <a:t>ont participé </a:t>
            </a:r>
            <a:r>
              <a:rPr lang="fr-FR" sz="6400" b="1" dirty="0"/>
              <a:t>(au moins 1fois</a:t>
            </a:r>
            <a:r>
              <a:rPr lang="fr-FR" sz="9600" b="1" dirty="0"/>
              <a:t>) 124 en 2024 /  161 en 2023					 / 150 en 2022  /117 en 2021/ 156 avant covid en 2019</a:t>
            </a:r>
          </a:p>
          <a:p>
            <a:pPr marL="0" indent="0">
              <a:buFont typeface="Wingdings 3" charset="2"/>
              <a:buNone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12 à 38 participants </a:t>
            </a:r>
            <a:r>
              <a:rPr lang="fr-FR" sz="7200" b="1" dirty="0"/>
              <a:t>(28 en moyenne) ( 31,5 </a:t>
            </a:r>
            <a:r>
              <a:rPr lang="fr-FR" sz="7200" b="1" dirty="0" err="1"/>
              <a:t>moy</a:t>
            </a:r>
            <a:r>
              <a:rPr lang="fr-FR" sz="7200" b="1" dirty="0"/>
              <a:t> en 2024) ( amicale  </a:t>
            </a:r>
            <a:r>
              <a:rPr lang="fr-FR" sz="7200" b="1" dirty="0" err="1"/>
              <a:t>Moy</a:t>
            </a:r>
            <a:r>
              <a:rPr lang="fr-FR" sz="7200" b="1" dirty="0"/>
              <a:t> 41 en 2023)</a:t>
            </a:r>
          </a:p>
          <a:p>
            <a:pPr marL="0" indent="0">
              <a:buNone/>
            </a:pPr>
            <a:r>
              <a:rPr lang="fr-FR" sz="7200" b="1" dirty="0"/>
              <a:t> ( de 15 à 50 en 2024?  de 19 à79  en 2023, 22 à 75 participants en 2022, 29 à 77 participants en 2021) </a:t>
            </a:r>
            <a:endParaRPr lang="fr-FR" sz="7200" b="1" u="sng" dirty="0"/>
          </a:p>
          <a:p>
            <a:pPr marL="0" indent="0">
              <a:buFont typeface="Wingdings 3" charset="2"/>
              <a:buNone/>
            </a:pPr>
            <a:r>
              <a:rPr lang="fr-FR" sz="2800" b="1" dirty="0"/>
              <a:t>                                    </a:t>
            </a:r>
          </a:p>
          <a:p>
            <a:endParaRPr lang="fr-FR" sz="2800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29A9D8-F1CF-52B8-1B00-876B27FC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C7FE0C-9EEF-FA3A-64A1-F6FD2CC4B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6" name="Image 5" descr="Vue latérale de l'homme jouant au golf | Photo Gratuite">
            <a:extLst>
              <a:ext uri="{FF2B5EF4-FFF2-40B4-BE49-F238E27FC236}">
                <a16:creationId xmlns:a16="http://schemas.microsoft.com/office/drawing/2014/main" id="{BA4027A4-31D9-6DC5-FA4B-D052B227A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221" y="126961"/>
            <a:ext cx="2229774" cy="22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CE7728-9BA4-70B8-32B8-BED59B9D2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519" y="3568414"/>
            <a:ext cx="2948152" cy="22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2FEFC-7CA5-94E3-C5D3-258F29C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061" y="308737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Amicales 2025</a:t>
            </a:r>
            <a:br>
              <a:rPr lang="fr-FR" b="1" dirty="0"/>
            </a:br>
            <a:r>
              <a:rPr lang="fr-FR" sz="3600" b="1" dirty="0"/>
              <a:t>Seniors Bresson</a:t>
            </a:r>
            <a:br>
              <a:rPr lang="fr-FR" sz="3600" b="1" dirty="0"/>
            </a:b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4250D-0BEE-0ACE-E3D1-B7D9A2F1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5345" y="6367321"/>
            <a:ext cx="7619999" cy="365125"/>
          </a:xfrm>
        </p:spPr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4" name="Espace réservé du contenu 10">
            <a:extLst>
              <a:ext uri="{FF2B5EF4-FFF2-40B4-BE49-F238E27FC236}">
                <a16:creationId xmlns:a16="http://schemas.microsoft.com/office/drawing/2014/main" id="{7D204526-BB84-31B5-9F16-27775CF76BAB}"/>
              </a:ext>
            </a:extLst>
          </p:cNvPr>
          <p:cNvSpPr txBox="1">
            <a:spLocks/>
          </p:cNvSpPr>
          <p:nvPr/>
        </p:nvSpPr>
        <p:spPr>
          <a:xfrm>
            <a:off x="2942613" y="1331489"/>
            <a:ext cx="6684581" cy="10544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3600" b="1" dirty="0"/>
              <a:t>     Les différents Challenges:</a:t>
            </a:r>
          </a:p>
          <a:p>
            <a:pPr marL="0" indent="0">
              <a:buFont typeface="Wingdings 3" charset="2"/>
              <a:buNone/>
            </a:pPr>
            <a:endParaRPr lang="fr-FR" sz="3600" b="1" dirty="0"/>
          </a:p>
          <a:p>
            <a:pPr marL="0" indent="0" algn="ctr">
              <a:buFont typeface="Wingdings 3" charset="2"/>
              <a:buNone/>
            </a:pPr>
            <a:endParaRPr lang="fr-FR" sz="3600" b="1" u="sng" dirty="0"/>
          </a:p>
          <a:p>
            <a:pPr marL="0" indent="0" algn="r">
              <a:buFont typeface="Wingdings 3" charset="2"/>
              <a:buNone/>
            </a:pPr>
            <a:endParaRPr lang="fr-FR" sz="3600" b="1" u="sng" dirty="0"/>
          </a:p>
          <a:p>
            <a:pPr marL="0" indent="0" algn="ctr">
              <a:buFont typeface="Wingdings 3" charset="2"/>
              <a:buNone/>
            </a:pPr>
            <a:endParaRPr lang="fr-FR" sz="3600" b="1" u="sng" dirty="0"/>
          </a:p>
          <a:p>
            <a:pPr marL="0" indent="0">
              <a:buFont typeface="Wingdings 3" charset="2"/>
              <a:buNone/>
            </a:pPr>
            <a:r>
              <a:rPr lang="fr-FR" sz="3600" b="1" dirty="0"/>
              <a:t>                                  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5C2AE0-5F8F-C889-5CA0-D0078513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CEE5201-9450-0F11-2B83-3EBDC1BE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2534A6-1BDF-8285-3142-396524DFF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15" y="165538"/>
            <a:ext cx="2264961" cy="30199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A282FF-F3BA-1946-2E78-5EE442A8C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084" y="4549805"/>
            <a:ext cx="2844945" cy="21337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B9863E-BBE0-59B2-D684-C76BF7324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692" y="4236818"/>
            <a:ext cx="3065663" cy="22992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A17CE8-1465-2A37-5453-967E5051C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36" y="1732826"/>
            <a:ext cx="2690646" cy="2017985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208190E-98C8-A499-563A-2B697371E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79509"/>
              </p:ext>
            </p:extLst>
          </p:nvPr>
        </p:nvGraphicFramePr>
        <p:xfrm>
          <a:off x="3373295" y="2396950"/>
          <a:ext cx="5915936" cy="3359576"/>
        </p:xfrm>
        <a:graphic>
          <a:graphicData uri="http://schemas.openxmlformats.org/drawingml/2006/table">
            <a:tbl>
              <a:tblPr/>
              <a:tblGrid>
                <a:gridCol w="1621813">
                  <a:extLst>
                    <a:ext uri="{9D8B030D-6E8A-4147-A177-3AD203B41FA5}">
                      <a16:colId xmlns:a16="http://schemas.microsoft.com/office/drawing/2014/main" val="3706228529"/>
                    </a:ext>
                  </a:extLst>
                </a:gridCol>
                <a:gridCol w="1640244">
                  <a:extLst>
                    <a:ext uri="{9D8B030D-6E8A-4147-A177-3AD203B41FA5}">
                      <a16:colId xmlns:a16="http://schemas.microsoft.com/office/drawing/2014/main" val="2796203687"/>
                    </a:ext>
                  </a:extLst>
                </a:gridCol>
                <a:gridCol w="2653879">
                  <a:extLst>
                    <a:ext uri="{9D8B030D-6E8A-4147-A177-3AD203B41FA5}">
                      <a16:colId xmlns:a16="http://schemas.microsoft.com/office/drawing/2014/main" val="2397210324"/>
                    </a:ext>
                  </a:extLst>
                </a:gridCol>
              </a:tblGrid>
              <a:tr h="3718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Meilleur score </a:t>
                      </a:r>
                      <a:r>
                        <a:rPr lang="fr-FR" sz="1000" b="0" i="0" u="none" strike="noStrike">
                          <a:solidFill>
                            <a:srgbClr val="538DD5"/>
                          </a:solidFill>
                          <a:effectLst/>
                          <a:latin typeface="Arial" panose="020B0604020202020204" pitchFamily="34" charset="0"/>
                        </a:rPr>
                        <a:t>Brut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Stableford H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Franck Guillon=35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99461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Meilleur score </a:t>
                      </a:r>
                      <a:r>
                        <a:rPr lang="fr-FR" sz="1000" b="0" i="0" u="none" strike="noStrike">
                          <a:solidFill>
                            <a:srgbClr val="538DD5"/>
                          </a:solidFill>
                          <a:effectLst/>
                          <a:latin typeface="Arial" panose="020B0604020202020204" pitchFamily="34" charset="0"/>
                        </a:rPr>
                        <a:t>Net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Stableford H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J.Tomassini=46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815239"/>
                  </a:ext>
                </a:extLst>
              </a:tr>
              <a:tr h="21802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193013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Meilleur score </a:t>
                      </a:r>
                      <a:r>
                        <a:rPr lang="fr-FR" sz="1000" b="0" i="0" u="none" strike="noStrike">
                          <a:solidFill>
                            <a:srgbClr val="4F81BD"/>
                          </a:solidFill>
                          <a:effectLst/>
                          <a:latin typeface="Arial" panose="020B0604020202020204" pitchFamily="34" charset="0"/>
                        </a:rPr>
                        <a:t>Brut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Stableford F: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D.Chan=23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224578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Meilleur score</a:t>
                      </a:r>
                      <a:r>
                        <a:rPr lang="fr-FR" sz="1000" b="0" i="0" u="none" strike="noStrike">
                          <a:solidFill>
                            <a:srgbClr val="4F81BD"/>
                          </a:solidFill>
                          <a:effectLst/>
                          <a:latin typeface="Arial" panose="020B0604020202020204" pitchFamily="34" charset="0"/>
                        </a:rPr>
                        <a:t> Net</a:t>
                      </a:r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Stableford F: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D.Chan=45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663225"/>
                  </a:ext>
                </a:extLst>
              </a:tr>
              <a:tr h="218023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07796422"/>
                  </a:ext>
                </a:extLst>
              </a:tr>
              <a:tr h="218023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Meilleur score </a:t>
                      </a:r>
                      <a:r>
                        <a:rPr lang="fr-FR" sz="1000" b="0" i="0" u="none" strike="noStrike">
                          <a:solidFill>
                            <a:srgbClr val="538DD5"/>
                          </a:solidFill>
                          <a:effectLst/>
                          <a:latin typeface="Arial" panose="020B0604020202020204" pitchFamily="34" charset="0"/>
                        </a:rPr>
                        <a:t>Brut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Scramble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PM Lebaye-O Gourdel=39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519478"/>
                  </a:ext>
                </a:extLst>
              </a:tr>
              <a:tr h="218023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Meilleur score </a:t>
                      </a:r>
                      <a:r>
                        <a:rPr lang="fr-FR" sz="1000" b="0" i="0" u="none" strike="noStrike">
                          <a:solidFill>
                            <a:srgbClr val="538DD5"/>
                          </a:solidFill>
                          <a:effectLst/>
                          <a:latin typeface="Arial" panose="020B0604020202020204" pitchFamily="34" charset="0"/>
                        </a:rPr>
                        <a:t>Net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Scramble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M.Clavier-A.Janin=46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278438"/>
                  </a:ext>
                </a:extLst>
              </a:tr>
              <a:tr h="218023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94438792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Meilleur score </a:t>
                      </a:r>
                      <a:r>
                        <a:rPr lang="fr-FR" sz="1000" b="0" i="0" u="none" strike="noStrike">
                          <a:solidFill>
                            <a:srgbClr val="538DD5"/>
                          </a:solidFill>
                          <a:effectLst/>
                          <a:latin typeface="Arial" panose="020B0604020202020204" pitchFamily="34" charset="0"/>
                        </a:rPr>
                        <a:t>Brut </a:t>
                      </a:r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4BMB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Ph.Jacon-M.Moutamani=31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21006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Meilleur score </a:t>
                      </a:r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Net</a:t>
                      </a:r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4BMB: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D.Gaillard-F.Mahé</a:t>
                      </a:r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=48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677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5747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2F708-0BE9-73E3-1FFB-4137647A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419" y="545845"/>
            <a:ext cx="8911687" cy="1280890"/>
          </a:xfrm>
        </p:spPr>
        <p:txBody>
          <a:bodyPr/>
          <a:lstStyle/>
          <a:p>
            <a:pPr algn="ctr"/>
            <a:r>
              <a:rPr lang="fr-FR" sz="3600" b="1" dirty="0"/>
              <a:t>Les Interclubs 2025</a:t>
            </a:r>
            <a:br>
              <a:rPr lang="fr-FR" sz="3600" b="1" dirty="0"/>
            </a:br>
            <a:r>
              <a:rPr lang="fr-FR" b="1" dirty="0"/>
              <a:t>Seniors Bresson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05C672-16A8-E799-9795-0898D0DF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Amicale Seniors 12 fevrier 2026</a:t>
            </a:r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FF7B22FB-8484-2DC6-2AD7-CA7D93BB7BE2}"/>
              </a:ext>
            </a:extLst>
          </p:cNvPr>
          <p:cNvSpPr txBox="1">
            <a:spLocks/>
          </p:cNvSpPr>
          <p:nvPr/>
        </p:nvSpPr>
        <p:spPr>
          <a:xfrm>
            <a:off x="365690" y="2473805"/>
            <a:ext cx="9834600" cy="33917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000" b="1" dirty="0"/>
              <a:t>CDA  </a:t>
            </a:r>
          </a:p>
          <a:p>
            <a:pPr marL="0" indent="0" algn="ctr">
              <a:buFont typeface="Wingdings 3" charset="2"/>
              <a:buNone/>
            </a:pPr>
            <a:r>
              <a:rPr lang="fr-FR" sz="2800" b="1" dirty="0"/>
              <a:t>     </a:t>
            </a:r>
            <a:r>
              <a:rPr lang="fr-FR" sz="2900" b="1" dirty="0"/>
              <a:t>Aix les Bains, </a:t>
            </a:r>
            <a:r>
              <a:rPr lang="fr-FR" sz="2900" b="1" dirty="0" err="1"/>
              <a:t>Corrençon</a:t>
            </a:r>
            <a:r>
              <a:rPr lang="fr-FR" sz="2900" b="1" dirty="0"/>
              <a:t>, Golf des Alpes, Villette d’</a:t>
            </a:r>
            <a:r>
              <a:rPr lang="fr-FR" sz="2900" b="1" dirty="0" err="1"/>
              <a:t>Anthon</a:t>
            </a:r>
            <a:endParaRPr lang="fr-FR" sz="2900" b="1" dirty="0"/>
          </a:p>
          <a:p>
            <a:pPr marL="0" indent="0">
              <a:buNone/>
            </a:pPr>
            <a:endParaRPr lang="fr-F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500" b="1" dirty="0"/>
              <a:t> Rencontres amicales</a:t>
            </a:r>
          </a:p>
          <a:p>
            <a:pPr marL="0" indent="0">
              <a:buFont typeface="Wingdings 3" charset="2"/>
              <a:buNone/>
            </a:pPr>
            <a:r>
              <a:rPr lang="fr-FR" sz="2600" b="1" dirty="0"/>
              <a:t>           Golf de SALVAGNY et Golf de CHARMEIL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062A0C-9F4B-EF55-63E7-4A2C63FD7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677BEA-ED37-061E-094F-078E3AB3E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2" y="-7718"/>
            <a:ext cx="1630496" cy="11457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5681F8-33EE-4317-6113-3CECC0CAC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1824" y="4389747"/>
            <a:ext cx="2616201" cy="19621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CB5A52-5CDD-B05C-EF8D-BB0BDE99D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6306" y="1000014"/>
            <a:ext cx="2939327" cy="22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40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</TotalTime>
  <Words>2039</Words>
  <Application>Microsoft Office PowerPoint</Application>
  <PresentationFormat>Grand écran</PresentationFormat>
  <Paragraphs>636</Paragraphs>
  <Slides>34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Algerian</vt:lpstr>
      <vt:lpstr>Arial</vt:lpstr>
      <vt:lpstr>Arial Black</vt:lpstr>
      <vt:lpstr>Calibri</vt:lpstr>
      <vt:lpstr>Calibri Light</vt:lpstr>
      <vt:lpstr>Century Gothic</vt:lpstr>
      <vt:lpstr>Verdana</vt:lpstr>
      <vt:lpstr>Wingdings</vt:lpstr>
      <vt:lpstr>Wingdings 3</vt:lpstr>
      <vt:lpstr>Thème Office</vt:lpstr>
      <vt:lpstr>Acrobat Document</vt:lpstr>
      <vt:lpstr>Bilan Amicale Seniors 2025 Programme 2026</vt:lpstr>
      <vt:lpstr>Seniors Bresson  Le Bureau</vt:lpstr>
      <vt:lpstr>Présentation PowerPoint</vt:lpstr>
      <vt:lpstr>Présentation PowerPoint</vt:lpstr>
      <vt:lpstr>Présentation PowerPoint</vt:lpstr>
      <vt:lpstr>Seniors Bresson 2025</vt:lpstr>
      <vt:lpstr> Amicales 2025 Seniors Bresson  104 adhérents , dont 5 nouveaux  </vt:lpstr>
      <vt:lpstr>Amicales 2025 Seniors Bresson </vt:lpstr>
      <vt:lpstr>Les Interclubs 2025 Seniors Bresson</vt:lpstr>
      <vt:lpstr>Les Interclubs 2024 Seniors Bresson</vt:lpstr>
      <vt:lpstr>Les Interclubs 2025 Seniors Bresson</vt:lpstr>
      <vt:lpstr>Seniors Bresson 2025 ASGRA  </vt:lpstr>
      <vt:lpstr>Seniors Bresson 2025                    ASGRA</vt:lpstr>
      <vt:lpstr>Seniors Bresson 2025 ASGRA</vt:lpstr>
      <vt:lpstr>Seniors Bresson 2025 ASGRA</vt:lpstr>
      <vt:lpstr>Seniors Bresson 2025 ASGRA  </vt:lpstr>
      <vt:lpstr>Seniors Bresson 2025</vt:lpstr>
      <vt:lpstr>Championnat Seniors 2025</vt:lpstr>
      <vt:lpstr>Seniors Bresson 2025  CHAMPIONNAT SENIORS</vt:lpstr>
      <vt:lpstr>SENIORS BRESSON</vt:lpstr>
      <vt:lpstr>Amicales 2026 Seniors Bresson</vt:lpstr>
      <vt:lpstr>Amicales 2026 Seniors Bresson</vt:lpstr>
      <vt:lpstr>Interclubs 2026 Seniors Bresson</vt:lpstr>
      <vt:lpstr>               Coupe de l’Amitié 2026      Seniors Bresson </vt:lpstr>
      <vt:lpstr>Rencontres Amicales Seniors Bresson</vt:lpstr>
      <vt:lpstr>INTERCLUBS 2026 Seniors Bresson  Le calendrier 2026</vt:lpstr>
      <vt:lpstr>  Seniors Bresson 2026 ASGRA  </vt:lpstr>
      <vt:lpstr> Seniors Bresson 2026 ASGRA   </vt:lpstr>
      <vt:lpstr> Seniors Bresson 2026 ASGRA   Calendrier </vt:lpstr>
      <vt:lpstr>Championnat Seniors 2026</vt:lpstr>
      <vt:lpstr>Seniors Bresson 2025 </vt:lpstr>
      <vt:lpstr>Calendrier 2025 Seniors Bresson</vt:lpstr>
      <vt:lpstr>Seniors Bresson 2026 </vt:lpstr>
      <vt:lpstr>Bonne SAISON golfique 2026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Amicale Seniors 2023  Programme 2024</dc:title>
  <dc:creator>Danielle Halec</dc:creator>
  <cp:lastModifiedBy>Danielle Halec</cp:lastModifiedBy>
  <cp:revision>259</cp:revision>
  <dcterms:created xsi:type="dcterms:W3CDTF">2024-01-17T14:39:32Z</dcterms:created>
  <dcterms:modified xsi:type="dcterms:W3CDTF">2026-02-12T15:28:51Z</dcterms:modified>
</cp:coreProperties>
</file>